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  <p:sldMasterId id="2147483817" r:id="rId2"/>
    <p:sldMasterId id="2147483831" r:id="rId3"/>
    <p:sldMasterId id="2147483845" r:id="rId4"/>
  </p:sldMasterIdLst>
  <p:notesMasterIdLst>
    <p:notesMasterId r:id="rId90"/>
  </p:notesMasterIdLst>
  <p:handoutMasterIdLst>
    <p:handoutMasterId r:id="rId91"/>
  </p:handoutMasterIdLst>
  <p:sldIdLst>
    <p:sldId id="348" r:id="rId5"/>
    <p:sldId id="256" r:id="rId6"/>
    <p:sldId id="318" r:id="rId7"/>
    <p:sldId id="319" r:id="rId8"/>
    <p:sldId id="322" r:id="rId9"/>
    <p:sldId id="320" r:id="rId10"/>
    <p:sldId id="321" r:id="rId11"/>
    <p:sldId id="345" r:id="rId12"/>
    <p:sldId id="346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44" r:id="rId25"/>
    <p:sldId id="334" r:id="rId26"/>
    <p:sldId id="335" r:id="rId27"/>
    <p:sldId id="336" r:id="rId28"/>
    <p:sldId id="338" r:id="rId29"/>
    <p:sldId id="340" r:id="rId30"/>
    <p:sldId id="342" r:id="rId31"/>
    <p:sldId id="343" r:id="rId32"/>
    <p:sldId id="347" r:id="rId33"/>
    <p:sldId id="257" r:id="rId34"/>
    <p:sldId id="260" r:id="rId35"/>
    <p:sldId id="259" r:id="rId36"/>
    <p:sldId id="261" r:id="rId37"/>
    <p:sldId id="262" r:id="rId38"/>
    <p:sldId id="263" r:id="rId39"/>
    <p:sldId id="264" r:id="rId40"/>
    <p:sldId id="265" r:id="rId41"/>
    <p:sldId id="266" r:id="rId42"/>
    <p:sldId id="268" r:id="rId43"/>
    <p:sldId id="267" r:id="rId44"/>
    <p:sldId id="269" r:id="rId45"/>
    <p:sldId id="270" r:id="rId46"/>
    <p:sldId id="272" r:id="rId47"/>
    <p:sldId id="273" r:id="rId48"/>
    <p:sldId id="275" r:id="rId49"/>
    <p:sldId id="276" r:id="rId50"/>
    <p:sldId id="277" r:id="rId51"/>
    <p:sldId id="278" r:id="rId52"/>
    <p:sldId id="279" r:id="rId53"/>
    <p:sldId id="280" r:id="rId54"/>
    <p:sldId id="281" r:id="rId55"/>
    <p:sldId id="282" r:id="rId56"/>
    <p:sldId id="283" r:id="rId57"/>
    <p:sldId id="284" r:id="rId58"/>
    <p:sldId id="285" r:id="rId59"/>
    <p:sldId id="297" r:id="rId60"/>
    <p:sldId id="316" r:id="rId61"/>
    <p:sldId id="286" r:id="rId62"/>
    <p:sldId id="290" r:id="rId63"/>
    <p:sldId id="287" r:id="rId64"/>
    <p:sldId id="288" r:id="rId65"/>
    <p:sldId id="289" r:id="rId66"/>
    <p:sldId id="291" r:id="rId67"/>
    <p:sldId id="292" r:id="rId68"/>
    <p:sldId id="294" r:id="rId69"/>
    <p:sldId id="295" r:id="rId70"/>
    <p:sldId id="298" r:id="rId71"/>
    <p:sldId id="299" r:id="rId72"/>
    <p:sldId id="300" r:id="rId73"/>
    <p:sldId id="301" r:id="rId74"/>
    <p:sldId id="302" r:id="rId75"/>
    <p:sldId id="303" r:id="rId76"/>
    <p:sldId id="304" r:id="rId77"/>
    <p:sldId id="305" r:id="rId78"/>
    <p:sldId id="306" r:id="rId79"/>
    <p:sldId id="307" r:id="rId80"/>
    <p:sldId id="308" r:id="rId81"/>
    <p:sldId id="309" r:id="rId82"/>
    <p:sldId id="310" r:id="rId83"/>
    <p:sldId id="311" r:id="rId84"/>
    <p:sldId id="312" r:id="rId85"/>
    <p:sldId id="313" r:id="rId86"/>
    <p:sldId id="314" r:id="rId87"/>
    <p:sldId id="315" r:id="rId88"/>
    <p:sldId id="317" r:id="rId8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5050"/>
    <a:srgbClr val="99FF66"/>
    <a:srgbClr val="66FFCC"/>
    <a:srgbClr val="FF99CC"/>
    <a:srgbClr val="FF6600"/>
    <a:srgbClr val="FFCC00"/>
    <a:srgbClr val="FF99FF"/>
    <a:srgbClr val="CC99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16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798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9AB8E12-8922-4AF1-AAD0-A9515860B44B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E4EB7DA-CF4C-4547-B918-2BCD386A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29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5686D-53B4-4FD9-AA8C-B0DCCC330EB3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84ED5-C2BD-4CD5-879C-80DE88927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7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A80F29-9ACB-4D66-8B26-A272A0A8CAC4}" type="slidenum">
              <a:rPr lang="en-US" altLang="en-US" smtClean="0">
                <a:solidFill>
                  <a:prstClr val="black"/>
                </a:solidFill>
                <a:latin typeface="Mead Bold" pitchFamily="2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 smtClean="0">
              <a:solidFill>
                <a:prstClr val="black"/>
              </a:solidFill>
              <a:latin typeface="Mea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8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Distance to the pole star is five times the distance between the two pointer stars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59DEDB-5420-4884-B5CE-7D563A1EAA90}" type="slidenum">
              <a:rPr lang="en-US" altLang="en-US" smtClean="0">
                <a:solidFill>
                  <a:prstClr val="black"/>
                </a:solidFill>
                <a:latin typeface="Mead Bold" pitchFamily="2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 smtClean="0">
              <a:solidFill>
                <a:prstClr val="black"/>
              </a:solidFill>
              <a:latin typeface="Mea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2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Visible thoroughout the year.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0BDC4D-4027-4ECE-BF5C-1D97BEA9D76C}" type="slidenum">
              <a:rPr lang="en-US" altLang="en-US" smtClean="0">
                <a:solidFill>
                  <a:prstClr val="black"/>
                </a:solidFill>
                <a:latin typeface="Mead Bold" pitchFamily="2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 smtClean="0">
              <a:solidFill>
                <a:prstClr val="black"/>
              </a:solidFill>
              <a:latin typeface="Mea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8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3074F12-AA26-4AC8-9962-C36BB8F32554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7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1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750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FE2A-605F-44D3-A408-01E1073E62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90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245E-C8AA-4CB6-A1A0-BAAB9AD60A6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DF89E-7B93-4040-BB96-826F2E4E539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81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6F3BA-56AE-4798-9320-31F3DF0E67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14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5BBA3-505D-4A01-8C53-DF311EB2AE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1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D7CF-2069-4998-909A-793E8D1358F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A5A8E-7605-440F-B915-47D08ACFF3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67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C8D6F-F0D1-420D-BED5-082A0E71976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9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9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193A7-508B-4679-A586-1ECCE18DAF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29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A7AEC-F747-4FA2-89FA-05AB877F10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21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4EF1B-D706-4258-903C-6DF080AB787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15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6C050-5CD8-4A54-B7A2-775A90151F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20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03964-2377-4ADD-95A7-DFA51FABED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33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FE2A-605F-44D3-A408-01E1073E62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47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245E-C8AA-4CB6-A1A0-BAAB9AD60A6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01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DF89E-7B93-4040-BB96-826F2E4E539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23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6F3BA-56AE-4798-9320-31F3DF0E67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86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5BBA3-505D-4A01-8C53-DF311EB2AE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1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11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D7CF-2069-4998-909A-793E8D1358F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66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A5A8E-7605-440F-B915-47D08ACFF3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99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C8D6F-F0D1-420D-BED5-082A0E71976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03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193A7-508B-4679-A586-1ECCE18DAF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16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A7AEC-F747-4FA2-89FA-05AB877F10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8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4EF1B-D706-4258-903C-6DF080AB787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31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6C050-5CD8-4A54-B7A2-775A90151F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00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03964-2377-4ADD-95A7-DFA51FABED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5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FE2A-605F-44D3-A408-01E1073E62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89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245E-C8AA-4CB6-A1A0-BAAB9AD60A6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1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809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DF89E-7B93-4040-BB96-826F2E4E539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141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6F3BA-56AE-4798-9320-31F3DF0E67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1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5BBA3-505D-4A01-8C53-DF311EB2AE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48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D7CF-2069-4998-909A-793E8D1358F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23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A5A8E-7605-440F-B915-47D08ACFF3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251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C8D6F-F0D1-420D-BED5-082A0E71976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846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193A7-508B-4679-A586-1ECCE18DAF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0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A7AEC-F747-4FA2-89FA-05AB877F10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015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4EF1B-D706-4258-903C-6DF080AB787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99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6C050-5CD8-4A54-B7A2-775A90151F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0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247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03964-2377-4ADD-95A7-DFA51FABED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8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9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4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2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21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3074F12-AA26-4AC8-9962-C36BB8F32554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41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BD804-7C0D-45DD-A067-FD0B2363D50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7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BD804-7C0D-45DD-A067-FD0B2363D50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2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BD804-7C0D-45DD-A067-FD0B2363D50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5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com/imgres?imgurl=http://www.physics.csbsju.edu/astro/constellations/images/cygnus_l.gif&amp;imgrefurl=http://www.physics.csbsju.edu/astro/constellations/cygnus_l.html&amp;h=439&amp;w=480&amp;sz=3&amp;hl=en&amp;start=5&amp;tbnid=PRjFtcG6dYFPlM:&amp;tbnh=118&amp;tbnw=129&amp;prev=/images?q%3Dcygnus%26svnum%3D10%26hl%3Den%26lr%3D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google.com/imgres?imgurl=http://www.physics.csbsju.edu/astro/constellations/images/cassiopeia_l.gif&amp;imgrefurl=http://www.physics.csbsju.edu/astro/sky/sky.03.html&amp;h=440&amp;w=354&amp;sz=2&amp;hl=en&amp;start=11&amp;tbnid=mOpCU-qslUmmXM:&amp;tbnh=127&amp;tbnw=102&amp;prev=/images?q%3Dcassiopeia%26svnum%3D10%26hl%3Den%26lr%3D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images.google.com/imgres?imgurl=http://www.uh.edu/~jbutler/physical/weathering1.gif&amp;imgrefurl=http://www.uh.edu/~jbutler/physical/chapter6.html&amp;h=281&amp;w=422&amp;sz=66&amp;hl=en&amp;start=1&amp;tbnid=uuhaBZ8jqVfXmM:&amp;tbnh=84&amp;tbnw=126&amp;prev=/images?q%3Dweathering%26svnum%3D10%26hl%3Den%26sa%3DG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899" y="4960137"/>
            <a:ext cx="8352135" cy="14630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This Whole Slide show on my teacher page!!</a:t>
            </a:r>
            <a:endParaRPr lang="en-US" b="1" dirty="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374900"/>
            <a:ext cx="4923698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57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833015"/>
            <a:ext cx="7290054" cy="14996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CERC Essay Topic …..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29984" y="1901950"/>
            <a:ext cx="671444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4400" b="1" dirty="0"/>
              <a:t>Phases of the moon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4400" b="1" dirty="0"/>
              <a:t>Eclipses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4400" b="1" dirty="0" smtClean="0"/>
              <a:t>Tides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4400" b="1" dirty="0" smtClean="0"/>
              <a:t>Seasons</a:t>
            </a:r>
            <a:endParaRPr lang="en-US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808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79" y="3276295"/>
            <a:ext cx="7290054" cy="149961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Tides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altLang="en-US" sz="3600" dirty="0">
                <a:solidFill>
                  <a:schemeClr val="tx1"/>
                </a:solidFill>
              </a:rPr>
              <a:t>There are 2 High Tides and 2 Low Tides every </a:t>
            </a:r>
            <a:r>
              <a:rPr lang="en-US" altLang="en-US" sz="3600" b="1" dirty="0">
                <a:solidFill>
                  <a:schemeClr val="tx1"/>
                </a:solidFill>
              </a:rPr>
              <a:t>day</a:t>
            </a:r>
            <a:r>
              <a:rPr lang="en-US" altLang="en-US" sz="3600" dirty="0">
                <a:solidFill>
                  <a:schemeClr val="tx1"/>
                </a:solidFill>
              </a:rPr>
              <a:t>.</a:t>
            </a:r>
            <a:br>
              <a:rPr lang="en-US" altLang="en-US" sz="3600" dirty="0">
                <a:solidFill>
                  <a:schemeClr val="tx1"/>
                </a:solidFill>
              </a:rPr>
            </a:br>
            <a:r>
              <a:rPr lang="en-US" altLang="en-US" sz="3600" dirty="0">
                <a:solidFill>
                  <a:schemeClr val="tx1"/>
                </a:solidFill>
              </a:rPr>
              <a:t/>
            </a:r>
            <a:br>
              <a:rPr lang="en-US" altLang="en-US" sz="3600" dirty="0">
                <a:solidFill>
                  <a:schemeClr val="tx1"/>
                </a:solidFill>
              </a:rPr>
            </a:br>
            <a:r>
              <a:rPr lang="en-US" altLang="en-US" sz="3600" dirty="0">
                <a:solidFill>
                  <a:schemeClr val="tx1"/>
                </a:solidFill>
              </a:rPr>
              <a:t>There are 2 Spring Tides and 2 Neap Tides each </a:t>
            </a:r>
            <a:r>
              <a:rPr lang="en-US" altLang="en-US" sz="3600" b="1" dirty="0">
                <a:solidFill>
                  <a:schemeClr val="tx1"/>
                </a:solidFill>
              </a:rPr>
              <a:t>month</a:t>
            </a:r>
            <a:r>
              <a:rPr lang="en-US" altLang="en-US" sz="3600" dirty="0">
                <a:solidFill>
                  <a:schemeClr val="tx1"/>
                </a:solidFill>
              </a:rPr>
              <a:t>!</a:t>
            </a:r>
            <a:br>
              <a:rPr lang="en-US" alt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33" y="354001"/>
            <a:ext cx="3187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946" y="327877"/>
            <a:ext cx="7290054" cy="705914"/>
          </a:xfrm>
        </p:spPr>
        <p:txBody>
          <a:bodyPr/>
          <a:lstStyle/>
          <a:p>
            <a:r>
              <a:rPr lang="en-US" dirty="0"/>
              <a:t>Spring and Neap Tides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2490" y="1156426"/>
            <a:ext cx="66788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When Earth, the sun, and the moon are in a straight 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/>
              </a:rPr>
              <a:t>line (New or Full) a 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spring tide occurs. When the moon is at a right angle to the 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/>
              </a:rPr>
              <a:t>sun (1</a:t>
            </a:r>
            <a:r>
              <a:rPr lang="en-US" altLang="en-US" sz="2800" kern="0" baseline="30000" dirty="0" smtClean="0">
                <a:solidFill>
                  <a:srgbClr val="000000"/>
                </a:solidFill>
                <a:latin typeface="Times New Roman"/>
              </a:rPr>
              <a:t>st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/>
              </a:rPr>
              <a:t> or 3</a:t>
            </a:r>
            <a:r>
              <a:rPr lang="en-US" altLang="en-US" sz="2800" kern="0" baseline="30000" dirty="0" smtClean="0">
                <a:solidFill>
                  <a:srgbClr val="000000"/>
                </a:solidFill>
                <a:latin typeface="Times New Roman"/>
              </a:rPr>
              <a:t>rd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/>
              </a:rPr>
              <a:t> Quarter) , 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a neap tide occurs.</a:t>
            </a:r>
          </a:p>
        </p:txBody>
      </p:sp>
      <p:pic>
        <p:nvPicPr>
          <p:cNvPr id="4" name="Picture 6" descr="EarthMS_J27_SNTides1_sx5594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3519374"/>
            <a:ext cx="3711575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EarthMS_J27_SNTides2_sx5594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10" y="3519374"/>
            <a:ext cx="359568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53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4" descr="[Reasons for the Seasons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1749245"/>
            <a:ext cx="7615237" cy="384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4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rgbClr val="3366FF"/>
                </a:solidFill>
                <a:cs typeface="Arial" panose="020B0604020202020204" pitchFamily="34" charset="0"/>
              </a:rPr>
              <a:t>SOLSTICE  Northern Hemisphere</a:t>
            </a:r>
            <a:endParaRPr lang="en-US" sz="36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64" y="2084832"/>
            <a:ext cx="2552796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29157" y="2461771"/>
            <a:ext cx="3655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Winter December 21   Summer June 21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6260" y="5029375"/>
            <a:ext cx="5994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Southern Hemisphere  </a:t>
            </a:r>
            <a:r>
              <a:rPr lang="en-US" sz="3200" dirty="0" smtClean="0">
                <a:solidFill>
                  <a:srgbClr val="FF0000"/>
                </a:solidFill>
              </a:rPr>
              <a:t>- OPPOSITE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860000">
            <a:off x="6477446" y="4114975"/>
            <a:ext cx="212852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38" y="307183"/>
            <a:ext cx="7290054" cy="1499616"/>
          </a:xfrm>
        </p:spPr>
        <p:txBody>
          <a:bodyPr/>
          <a:lstStyle/>
          <a:p>
            <a:r>
              <a:rPr lang="en-US" altLang="en-US" dirty="0"/>
              <a:t>Equinoxes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8965" y="1794031"/>
            <a:ext cx="4572000" cy="32685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panose="020B0604020202020204" pitchFamily="34" charset="0"/>
              </a:rPr>
              <a:t>A day lasts 12 hours and a night lasts 12 hours at all latitudes.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panose="020B0604020202020204" pitchFamily="34" charset="0"/>
              </a:rPr>
              <a:t>Equinox literally means "equal night".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panose="020B0604020202020204" pitchFamily="34" charset="0"/>
              </a:rPr>
              <a:t>Sunlight strikes the earth most directly at the equator.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panose="020B0604020202020204" pitchFamily="34" charset="0"/>
              </a:rPr>
              <a:t>This occurs twice a year.</a:t>
            </a:r>
            <a:r>
              <a:rPr lang="en-US" altLang="en-US" sz="2400" dirty="0">
                <a:solidFill>
                  <a:srgbClr val="4C4C4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65" y="639890"/>
            <a:ext cx="3549037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87565" y="4513534"/>
            <a:ext cx="4572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</a:rPr>
              <a:t>The vernal (spring) equinox occurs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</a:rPr>
              <a:t>March 21.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</a:rPr>
              <a:t>The autumnal (fall) equinox occurs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</a:rPr>
              <a:t>September 21.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965" y="6025675"/>
            <a:ext cx="2631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End Part One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6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Stars……….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42424" y="2084832"/>
            <a:ext cx="4572000" cy="46228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A star is a ball of hot gas, which produces heat and light from nuclear reactions (fusion) within its core. 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Stars are classified by color, temperature, size, composition, and brightness.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15" y="1749245"/>
            <a:ext cx="3786978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33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</a:t>
            </a:r>
            <a:r>
              <a:rPr lang="en-US" dirty="0" err="1" smtClean="0"/>
              <a:t>factS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8096" y="247025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Stars vary in color and temperature.  The color of a star is relative to its temperature.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6590" y="56133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Stars all appear to be points of light of the same size.  However, many stars are the same size as the sun, which is medium-sized.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0618" y="3963681"/>
            <a:ext cx="4572000" cy="21605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The chemical composition of most stars is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73% Hydrogen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25% Helium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2% other elements by mass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41" y="3963681"/>
            <a:ext cx="3812945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56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858" y="222195"/>
            <a:ext cx="7290054" cy="1499616"/>
          </a:xfrm>
        </p:spPr>
        <p:txBody>
          <a:bodyPr/>
          <a:lstStyle/>
          <a:p>
            <a:r>
              <a:rPr lang="en-US" dirty="0" smtClean="0"/>
              <a:t>How stars are formed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23424" y="1721811"/>
            <a:ext cx="4572000" cy="43027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Stars begin as a large cloud of gas and dust called a </a:t>
            </a:r>
            <a:r>
              <a:rPr lang="en-US" altLang="en-US" sz="2400" b="1" i="1" u="sng" kern="0" dirty="0">
                <a:solidFill>
                  <a:srgbClr val="FFFF00"/>
                </a:solidFill>
                <a:latin typeface="Times New Roman"/>
              </a:rPr>
              <a:t>nebula</a:t>
            </a:r>
            <a:r>
              <a:rPr lang="en-US" altLang="en-US" sz="2400" b="1" i="1" kern="0" dirty="0">
                <a:solidFill>
                  <a:srgbClr val="FFFF00"/>
                </a:solidFill>
                <a:latin typeface="Times New Roman"/>
              </a:rPr>
              <a:t>.  </a:t>
            </a:r>
            <a:endParaRPr lang="en-US" altLang="en-US" sz="2400" b="1" i="1" kern="0" dirty="0" smtClean="0">
              <a:solidFill>
                <a:srgbClr val="FFFF00"/>
              </a:solidFill>
              <a:latin typeface="Times New Roman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i="1" u="sng" kern="0" dirty="0" smtClean="0">
                <a:solidFill>
                  <a:srgbClr val="FFFF00"/>
                </a:solidFill>
                <a:latin typeface="Times New Roman"/>
              </a:rPr>
              <a:t>Gravity</a:t>
            </a:r>
            <a:r>
              <a:rPr lang="en-US" altLang="en-US" sz="2400" kern="0" dirty="0" smtClean="0">
                <a:solidFill>
                  <a:srgbClr val="FFFF00"/>
                </a:solidFill>
                <a:latin typeface="Times New Roman"/>
              </a:rPr>
              <a:t> 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pulls the particles of gas and dust causing the nebula to shrink.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A contracting cloud of gas and dust with enough mass to form a star is </a:t>
            </a:r>
            <a:r>
              <a:rPr lang="en-US" altLang="en-US" sz="2400" kern="0" dirty="0">
                <a:latin typeface="Times New Roman"/>
              </a:rPr>
              <a:t>called a </a:t>
            </a:r>
            <a:r>
              <a:rPr lang="en-US" altLang="en-US" sz="2400" i="1" u="sng" kern="0" dirty="0" err="1">
                <a:solidFill>
                  <a:srgbClr val="FFFF00"/>
                </a:solidFill>
                <a:latin typeface="Times New Roman"/>
              </a:rPr>
              <a:t>protostar</a:t>
            </a:r>
            <a:r>
              <a:rPr lang="en-US" altLang="en-US" sz="2400" kern="0" dirty="0">
                <a:solidFill>
                  <a:srgbClr val="FFFF00"/>
                </a:solidFill>
                <a:latin typeface="Times New Roman"/>
              </a:rPr>
              <a:t>. 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en-US" sz="2400" i="1" kern="0" dirty="0">
                <a:solidFill>
                  <a:srgbClr val="000000"/>
                </a:solidFill>
                <a:latin typeface="Times New Roman"/>
              </a:rPr>
              <a:t>Proto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 means “earliest” in Greek). 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A star is born when the gas and dust become so dense and hot that nuclear </a:t>
            </a:r>
            <a:r>
              <a:rPr lang="en-US" altLang="en-US" sz="2400" i="1" u="sng" kern="0" dirty="0">
                <a:solidFill>
                  <a:srgbClr val="FFFF00"/>
                </a:solidFill>
                <a:latin typeface="Times New Roman"/>
              </a:rPr>
              <a:t>fusion 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begins.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1" r="-38081"/>
          <a:stretch/>
        </p:blipFill>
        <p:spPr>
          <a:xfrm>
            <a:off x="468858" y="2538370"/>
            <a:ext cx="5298010" cy="352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67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4442" y="2084832"/>
            <a:ext cx="4572000" cy="38348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In the Southern sky in autumn, WINTER, and spring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His head points to Polaris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Look for his belt – 3 bright stars in a straight line</a:t>
            </a:r>
          </a:p>
        </p:txBody>
      </p:sp>
      <p:pic>
        <p:nvPicPr>
          <p:cNvPr id="4" name="Picture 4" descr="or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54" y="1115082"/>
            <a:ext cx="3900488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87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93656" y="3276295"/>
            <a:ext cx="9773120" cy="7635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</a:t>
            </a:r>
            <a:r>
              <a:rPr lang="en-US" b="1" dirty="0" err="1" smtClean="0">
                <a:latin typeface="Arial Black" panose="020B0A04020102020204" pitchFamily="34" charset="0"/>
              </a:rPr>
              <a:t>Santan</a:t>
            </a:r>
            <a:r>
              <a:rPr lang="en-US" b="1" dirty="0" smtClean="0">
                <a:latin typeface="Arial Black" panose="020B0A04020102020204" pitchFamily="34" charset="0"/>
              </a:rPr>
              <a:t> JHS  7</a:t>
            </a:r>
            <a:r>
              <a:rPr lang="en-US" b="1" baseline="30000" dirty="0" smtClean="0">
                <a:latin typeface="Arial Black" panose="020B0A04020102020204" pitchFamily="34" charset="0"/>
              </a:rPr>
              <a:t>th</a:t>
            </a:r>
            <a:r>
              <a:rPr lang="en-US" b="1" dirty="0" smtClean="0">
                <a:latin typeface="Arial Black" panose="020B0A04020102020204" pitchFamily="34" charset="0"/>
              </a:rPr>
              <a:t> gr </a:t>
            </a:r>
            <a:br>
              <a:rPr lang="en-US" b="1" dirty="0" smtClean="0">
                <a:latin typeface="Arial Black" panose="020B0A04020102020204" pitchFamily="34" charset="0"/>
              </a:rPr>
            </a:b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smtClean="0">
                <a:latin typeface="Arial Black" panose="020B0A04020102020204" pitchFamily="34" charset="0"/>
              </a:rPr>
              <a:t>         Semester 1 Final Exam Review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950" y="5719575"/>
            <a:ext cx="6400800" cy="45811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Mr. </a:t>
            </a:r>
            <a:r>
              <a:rPr lang="en-US" sz="3600" b="1" dirty="0" err="1" smtClean="0"/>
              <a:t>Pysher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380390"/>
            <a:ext cx="2377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Ursa</a:t>
            </a:r>
            <a:r>
              <a:rPr lang="en-US" dirty="0" smtClean="0"/>
              <a:t> Major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8348" y="2360065"/>
            <a:ext cx="4572000" cy="25053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Times New Roman"/>
              </a:rPr>
              <a:t>Seen all year round (circumpolar)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Times New Roman"/>
              </a:rPr>
              <a:t>Best seen in SPRING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charset="0"/>
              </a:rPr>
              <a:t>The big dipper is part of </a:t>
            </a:r>
            <a:r>
              <a:rPr lang="en-US" sz="3200" dirty="0" err="1">
                <a:solidFill>
                  <a:srgbClr val="000000"/>
                </a:solidFill>
                <a:latin typeface="Times New Roman" charset="0"/>
              </a:rPr>
              <a:t>Ursa</a:t>
            </a:r>
            <a:r>
              <a:rPr lang="en-US" sz="3200" dirty="0">
                <a:solidFill>
                  <a:srgbClr val="000000"/>
                </a:solidFill>
                <a:latin typeface="Times New Roman" charset="0"/>
              </a:rPr>
              <a:t> Major</a:t>
            </a:r>
          </a:p>
        </p:txBody>
      </p:sp>
      <p:pic>
        <p:nvPicPr>
          <p:cNvPr id="4" name="Picture 5" descr="ursama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348" y="1660090"/>
            <a:ext cx="39052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011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Ursa</a:t>
            </a:r>
            <a:r>
              <a:rPr lang="en-US" dirty="0" smtClean="0"/>
              <a:t> minor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8237" y="2105733"/>
            <a:ext cx="4572000" cy="41796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Ursa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Minor, the Little Bear, is visible in the Northern Hemisphere all year long.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Ursa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Minor is mostly known for Polaris, the North Star, which may be found at the end of the handle. </a:t>
            </a:r>
          </a:p>
        </p:txBody>
      </p:sp>
      <p:pic>
        <p:nvPicPr>
          <p:cNvPr id="4" name="Picture 5" descr="http://www.allthesky.com/various/preview/umaumim-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25" y="2084832"/>
            <a:ext cx="3324342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481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cygnus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8096" y="2084832"/>
            <a:ext cx="4572000" cy="39333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Located in the Milky Way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Best seen in SUMMER and FALL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Follow inner cup of Big Dipper to tail of Cygnus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Daneb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the brightest star in Cygnus, is the tail!</a:t>
            </a:r>
          </a:p>
        </p:txBody>
      </p:sp>
      <p:pic>
        <p:nvPicPr>
          <p:cNvPr id="4" name="Picture 12" descr="cygnus_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774" y="2360065"/>
            <a:ext cx="3299291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749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Scorpius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8965" y="2665475"/>
            <a:ext cx="4572000" cy="27515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Sits low along the southern horizon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Best seen in SUMMER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Tail NOT visible to most northern latitudes</a:t>
            </a:r>
          </a:p>
        </p:txBody>
      </p:sp>
      <p:pic>
        <p:nvPicPr>
          <p:cNvPr id="4" name="Picture 5" descr="scorp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20" y="1759397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321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97" y="145385"/>
            <a:ext cx="7290054" cy="1499616"/>
          </a:xfrm>
        </p:spPr>
        <p:txBody>
          <a:bodyPr/>
          <a:lstStyle/>
          <a:p>
            <a:r>
              <a:rPr lang="en-US" dirty="0" smtClean="0"/>
              <a:t>Cassiopeia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606" y="1443835"/>
            <a:ext cx="7290055" cy="402336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Seen all year round (circumpolar)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Found in Milky Way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½ year looks like an “M”; the other ½ year looks like a “W</a:t>
            </a:r>
            <a:r>
              <a:rPr lang="en-US" altLang="en-US" sz="3200" kern="0" dirty="0" smtClean="0">
                <a:solidFill>
                  <a:srgbClr val="000000"/>
                </a:solidFill>
                <a:latin typeface="Times New Roman"/>
              </a:rPr>
              <a:t>”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kern="0" dirty="0" smtClean="0">
                <a:solidFill>
                  <a:srgbClr val="000000"/>
                </a:solidFill>
                <a:latin typeface="Times New Roman"/>
              </a:rPr>
              <a:t>Why??</a:t>
            </a:r>
            <a:endParaRPr lang="en-US" altLang="en-US" sz="3200" kern="0" dirty="0">
              <a:solidFill>
                <a:srgbClr val="000000"/>
              </a:solidFill>
              <a:latin typeface="Times New Roman"/>
            </a:endParaRPr>
          </a:p>
          <a:p>
            <a:endParaRPr lang="en-US" dirty="0"/>
          </a:p>
        </p:txBody>
      </p:sp>
      <p:pic>
        <p:nvPicPr>
          <p:cNvPr id="4" name="Picture 8" descr="cassiopeia_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18" y="3787314"/>
            <a:ext cx="220408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assiopeia_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42210" y="3787314"/>
            <a:ext cx="220408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762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972050" cy="6629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Clr>
                <a:srgbClr val="FF33CC"/>
              </a:buClr>
              <a:defRPr/>
            </a:pPr>
            <a:r>
              <a:rPr lang="en-US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Astronomers label stars within a constellation based on their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apparent brightness</a:t>
            </a:r>
            <a:r>
              <a:rPr lang="en-US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</a:p>
          <a:p>
            <a:pPr lvl="1" eaLnBrk="1" hangingPunct="1">
              <a:buClr>
                <a:srgbClr val="FF33CC"/>
              </a:buClr>
              <a:defRPr/>
            </a:pPr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brightest =</a:t>
            </a:r>
            <a:r>
              <a:rPr lang="en-US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alpha  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</a:p>
          <a:p>
            <a:pPr lvl="1" eaLnBrk="1" hangingPunct="1">
              <a:buClr>
                <a:srgbClr val="FF33CC"/>
              </a:buClr>
              <a:defRPr/>
            </a:pPr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second brightest = 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beta 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b</a:t>
            </a:r>
            <a:r>
              <a:rPr lang="en-US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</a:p>
          <a:p>
            <a:pPr lvl="1" eaLnBrk="1" hangingPunct="1">
              <a:buClr>
                <a:srgbClr val="FF33CC"/>
              </a:buClr>
              <a:defRPr/>
            </a:pPr>
            <a:r>
              <a:rPr lang="en-US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…  </a:t>
            </a:r>
          </a:p>
          <a:p>
            <a:pPr eaLnBrk="1" hangingPunct="1">
              <a:buClr>
                <a:srgbClr val="FF33CC"/>
              </a:buClr>
              <a:defRPr/>
            </a:pPr>
            <a:r>
              <a:rPr lang="en-US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of the brightest stars have actual names, like </a:t>
            </a:r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Rigel</a:t>
            </a:r>
            <a:r>
              <a:rPr lang="en-US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&amp; 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Betelgeuse</a:t>
            </a:r>
            <a:r>
              <a:rPr lang="en-US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(both in the constellation 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Orion</a:t>
            </a:r>
            <a:r>
              <a:rPr lang="en-US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pic>
        <p:nvPicPr>
          <p:cNvPr id="8195" name="Picture 3" descr="big_di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636588"/>
            <a:ext cx="4308475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9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gneto" pitchFamily="82" charset="0"/>
              </a:rPr>
              <a:t>How to find Pole Star</a:t>
            </a:r>
          </a:p>
        </p:txBody>
      </p:sp>
      <p:pic>
        <p:nvPicPr>
          <p:cNvPr id="14339" name="Picture 5" descr="big_di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7724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5638800" y="2408238"/>
            <a:ext cx="162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FFFF00"/>
                </a:solidFill>
                <a:latin typeface="Lucida Sans" panose="020B0602030504020204" pitchFamily="34" charset="0"/>
              </a:rPr>
              <a:t>Polaris</a:t>
            </a:r>
          </a:p>
        </p:txBody>
      </p:sp>
    </p:spTree>
    <p:extLst>
      <p:ext uri="{BB962C8B-B14F-4D97-AF65-F5344CB8AC3E}">
        <p14:creationId xmlns:p14="http://schemas.microsoft.com/office/powerpoint/2010/main" val="31205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4017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FF"/>
                </a:solidFill>
                <a:latin typeface="Magneto" panose="04030805050802020D02" pitchFamily="82" charset="0"/>
              </a:rPr>
              <a:t>Circumpolar Constellations</a:t>
            </a:r>
          </a:p>
        </p:txBody>
      </p:sp>
      <p:pic>
        <p:nvPicPr>
          <p:cNvPr id="34819" name="Picture 5" descr="Circumpolar%2520Constellations%25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65263"/>
            <a:ext cx="7239000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6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The Circumpolar Stars Northern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2110" y="6364829"/>
            <a:ext cx="2451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End Part Two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781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Geology Final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" y="1955800"/>
            <a:ext cx="3240610" cy="29260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91" y="4391734"/>
            <a:ext cx="3335734" cy="2194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417638"/>
            <a:ext cx="246888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Ummm</a:t>
            </a:r>
            <a:r>
              <a:rPr lang="en-US" dirty="0" smtClean="0"/>
              <a:t>…. Remember?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Char char="•"/>
            </a:pPr>
            <a:r>
              <a:rPr lang="en-US" altLang="en-US" sz="2800" dirty="0">
                <a:latin typeface="Times New Roman"/>
              </a:rPr>
              <a:t>What causes day &amp; night?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Char char="•"/>
            </a:pPr>
            <a:r>
              <a:rPr lang="en-US" altLang="en-US" sz="2800" dirty="0">
                <a:latin typeface="Times New Roman"/>
              </a:rPr>
              <a:t>Which one is bigger the earth or the moon?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Char char="•"/>
            </a:pPr>
            <a:r>
              <a:rPr lang="en-US" altLang="en-US" sz="2800" dirty="0">
                <a:latin typeface="Times New Roman"/>
              </a:rPr>
              <a:t>Where does the moon get its light from?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Char char="•"/>
            </a:pPr>
            <a:r>
              <a:rPr lang="en-US" altLang="en-US" sz="2800" dirty="0">
                <a:latin typeface="Times New Roman"/>
              </a:rPr>
              <a:t>What  percent of the earth is always lit by the sun?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Char char="•"/>
            </a:pPr>
            <a:r>
              <a:rPr lang="en-US" altLang="en-US" sz="2800" dirty="0">
                <a:latin typeface="Times New Roman"/>
              </a:rPr>
              <a:t>How many stars are in our solar system?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Char char="•"/>
            </a:pPr>
            <a:r>
              <a:rPr lang="en-US" altLang="en-US" sz="2800" dirty="0">
                <a:latin typeface="Times New Roman"/>
              </a:rPr>
              <a:t>How many days does it take for the Earth to revolve around the sun?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Char char="•"/>
            </a:pPr>
            <a:r>
              <a:rPr lang="en-US" altLang="en-US" sz="2800" dirty="0">
                <a:latin typeface="Times New Roman"/>
              </a:rPr>
              <a:t>How many low and high tides on Earth every 24 </a:t>
            </a:r>
            <a:r>
              <a:rPr lang="en-US" altLang="en-US" sz="2800" dirty="0">
                <a:solidFill>
                  <a:srgbClr val="EAEAEA"/>
                </a:solidFill>
                <a:latin typeface="Times New Roman"/>
              </a:rPr>
              <a:t>hours?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Layers of the Earth</a:t>
            </a:r>
            <a:endParaRPr lang="en-US" b="1" dirty="0"/>
          </a:p>
        </p:txBody>
      </p:sp>
      <p:pic>
        <p:nvPicPr>
          <p:cNvPr id="1026" name="Picture 2" descr="Image result for layers of ear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91" y="2731845"/>
            <a:ext cx="396240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ayers of ea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65" y="2731845"/>
            <a:ext cx="37623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ix layers of ear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1840685"/>
            <a:ext cx="3852155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ix layers of ear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10" y="1840685"/>
            <a:ext cx="376742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Convection Currents</a:t>
            </a:r>
            <a:endParaRPr lang="en-US" b="1" dirty="0"/>
          </a:p>
        </p:txBody>
      </p:sp>
      <p:pic>
        <p:nvPicPr>
          <p:cNvPr id="3078" name="Picture 6" descr="Image result for convection curr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57" y="1749245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convection curr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2054655"/>
            <a:ext cx="7475153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9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convection curr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2360065"/>
            <a:ext cx="75184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6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convection curr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1901950"/>
            <a:ext cx="8094254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55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Key Ideas: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2394153"/>
            <a:ext cx="8551480" cy="4428445"/>
          </a:xfrm>
        </p:spPr>
        <p:txBody>
          <a:bodyPr/>
          <a:lstStyle/>
          <a:p>
            <a:r>
              <a:rPr lang="en-US" dirty="0" smtClean="0"/>
              <a:t>How do we know about the layers of the earth?</a:t>
            </a:r>
          </a:p>
          <a:p>
            <a:r>
              <a:rPr lang="en-US" dirty="0" smtClean="0"/>
              <a:t>Can you name  the layers in order; outer to inner? Least dense to most dense?</a:t>
            </a:r>
          </a:p>
          <a:p>
            <a:r>
              <a:rPr lang="en-US" dirty="0" smtClean="0"/>
              <a:t>What is the lithosphere actually made of?</a:t>
            </a:r>
          </a:p>
          <a:p>
            <a:r>
              <a:rPr lang="en-US" dirty="0" smtClean="0"/>
              <a:t>Can you describe how convection currents form?</a:t>
            </a:r>
          </a:p>
          <a:p>
            <a:r>
              <a:rPr lang="en-US" dirty="0" smtClean="0"/>
              <a:t>What is the effect of convection currents on the lithosphere?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‘</a:t>
            </a:r>
            <a:r>
              <a:rPr lang="en-US" b="1" dirty="0" err="1" smtClean="0"/>
              <a:t>Pangea</a:t>
            </a:r>
            <a:r>
              <a:rPr lang="en-US" b="1" dirty="0" smtClean="0"/>
              <a:t>’?</a:t>
            </a:r>
            <a:endParaRPr lang="en-US" b="1" dirty="0"/>
          </a:p>
        </p:txBody>
      </p:sp>
      <p:pic>
        <p:nvPicPr>
          <p:cNvPr id="1026" name="Picture 2" descr="Image result for pange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544" y="2286000"/>
            <a:ext cx="6921412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050" name="Picture 2" descr="Image result for pange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6966" y="2286000"/>
            <a:ext cx="5232567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2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Evidence that ‘</a:t>
            </a:r>
            <a:r>
              <a:rPr lang="en-US" b="1" dirty="0" err="1" smtClean="0"/>
              <a:t>Pangea</a:t>
            </a:r>
            <a:r>
              <a:rPr lang="en-US" b="1" dirty="0" smtClean="0"/>
              <a:t>’ was real…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1. Fossilized plants and animals found on completely different continents in “impossible” locations</a:t>
            </a:r>
          </a:p>
          <a:p>
            <a:r>
              <a:rPr lang="en-US" dirty="0" smtClean="0"/>
              <a:t>2. mountain ranges and coal fields seem to ‘line up’ when continents are viewed side-by-side</a:t>
            </a:r>
          </a:p>
          <a:p>
            <a:r>
              <a:rPr lang="en-US" dirty="0" smtClean="0"/>
              <a:t>3. glacial scarring (rocks formed and altered) in places that presently could not possibly have 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2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81965"/>
            <a:ext cx="8145480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Char char="•"/>
            </a:pPr>
            <a:r>
              <a:rPr lang="en-US" altLang="en-US" sz="2800" dirty="0" smtClean="0">
                <a:latin typeface="Times New Roman"/>
              </a:rPr>
              <a:t>  is </a:t>
            </a:r>
            <a:r>
              <a:rPr lang="en-US" altLang="en-US" sz="2800" dirty="0">
                <a:latin typeface="Times New Roman"/>
              </a:rPr>
              <a:t>the </a:t>
            </a:r>
            <a:r>
              <a:rPr lang="en-US" altLang="en-US" sz="2800" b="1" dirty="0">
                <a:latin typeface="Times New Roman"/>
              </a:rPr>
              <a:t>third</a:t>
            </a:r>
            <a:r>
              <a:rPr lang="en-US" altLang="en-US" sz="2800" dirty="0">
                <a:latin typeface="Times New Roman"/>
              </a:rPr>
              <a:t> planet from the Sun,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Char char="•"/>
            </a:pPr>
            <a:r>
              <a:rPr lang="en-US" altLang="en-US" sz="2800" dirty="0">
                <a:latin typeface="Times New Roman"/>
              </a:rPr>
              <a:t>-is an </a:t>
            </a:r>
            <a:r>
              <a:rPr lang="en-US" altLang="en-US" sz="2800" b="1" dirty="0" err="1">
                <a:latin typeface="Times New Roman"/>
              </a:rPr>
              <a:t>oblated</a:t>
            </a:r>
            <a:r>
              <a:rPr lang="en-US" altLang="en-US" sz="2800" b="1" dirty="0">
                <a:latin typeface="Times New Roman"/>
              </a:rPr>
              <a:t> sphere</a:t>
            </a:r>
            <a:r>
              <a:rPr lang="en-US" altLang="en-US" sz="2800" dirty="0">
                <a:latin typeface="Times New Roman"/>
              </a:rPr>
              <a:t>,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Char char="•"/>
            </a:pPr>
            <a:r>
              <a:rPr lang="en-US" altLang="en-US" sz="2800" dirty="0">
                <a:latin typeface="Times New Roman"/>
              </a:rPr>
              <a:t>-</a:t>
            </a:r>
            <a:r>
              <a:rPr lang="en-US" altLang="en-US" sz="2800" dirty="0">
                <a:solidFill>
                  <a:srgbClr val="FF0000"/>
                </a:solidFill>
                <a:latin typeface="Times New Roman"/>
              </a:rPr>
              <a:t>rotates</a:t>
            </a:r>
            <a:r>
              <a:rPr lang="en-US" altLang="en-US" sz="2800" dirty="0">
                <a:latin typeface="Times New Roman"/>
              </a:rPr>
              <a:t> on its imaginary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</a:pPr>
            <a:r>
              <a:rPr lang="en-US" altLang="en-US" sz="2800" dirty="0">
                <a:latin typeface="Times New Roman"/>
              </a:rPr>
              <a:t>     axis counterclockwise every </a:t>
            </a:r>
            <a:r>
              <a:rPr lang="en-US" altLang="en-US" sz="2800" b="1" dirty="0" smtClean="0">
                <a:latin typeface="Times New Roman"/>
              </a:rPr>
              <a:t>24 </a:t>
            </a:r>
            <a:r>
              <a:rPr lang="en-US" altLang="en-US" sz="2800" b="1" dirty="0">
                <a:latin typeface="Times New Roman"/>
              </a:rPr>
              <a:t>hours </a:t>
            </a:r>
            <a:r>
              <a:rPr lang="en-US" altLang="en-US" sz="2800" dirty="0">
                <a:latin typeface="Times New Roman"/>
              </a:rPr>
              <a:t>or 1 day,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Char char="•"/>
            </a:pPr>
            <a:r>
              <a:rPr lang="en-US" altLang="en-US" sz="2800" dirty="0" smtClean="0">
                <a:latin typeface="Times New Roman"/>
              </a:rPr>
              <a:t>-</a:t>
            </a:r>
            <a:r>
              <a:rPr lang="en-US" altLang="en-US" sz="2800" dirty="0">
                <a:solidFill>
                  <a:srgbClr val="FF0000"/>
                </a:solidFill>
                <a:latin typeface="Times New Roman"/>
              </a:rPr>
              <a:t>revolve</a:t>
            </a:r>
            <a:r>
              <a:rPr lang="en-US" altLang="en-US" sz="2800" dirty="0">
                <a:latin typeface="Times New Roman"/>
              </a:rPr>
              <a:t>s around the sun every </a:t>
            </a:r>
            <a:r>
              <a:rPr lang="en-US" altLang="en-US" sz="2800" b="1" dirty="0" smtClean="0">
                <a:latin typeface="Times New Roman"/>
              </a:rPr>
              <a:t>365 </a:t>
            </a:r>
            <a:r>
              <a:rPr lang="en-US" altLang="en-US" sz="2800" b="1" dirty="0">
                <a:latin typeface="Times New Roman"/>
              </a:rPr>
              <a:t>days </a:t>
            </a:r>
            <a:r>
              <a:rPr lang="en-US" altLang="en-US" sz="2800" dirty="0">
                <a:latin typeface="Times New Roman"/>
              </a:rPr>
              <a:t>or 1 year.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680310"/>
            <a:ext cx="301752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Continental Drift v. Plate Tectonics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1. ‘CD’ first proposed by Alfred Wegener</a:t>
            </a:r>
          </a:p>
          <a:p>
            <a:r>
              <a:rPr lang="en-US" dirty="0"/>
              <a:t> </a:t>
            </a:r>
            <a:r>
              <a:rPr lang="en-US" dirty="0" smtClean="0"/>
              <a:t>     continents moving over time = CORRECT</a:t>
            </a:r>
          </a:p>
          <a:p>
            <a:r>
              <a:rPr lang="en-US" dirty="0"/>
              <a:t> </a:t>
            </a:r>
            <a:r>
              <a:rPr lang="en-US" dirty="0" smtClean="0"/>
              <a:t>     theory lacked a mechanism; ‘drift’ = INCORRECT</a:t>
            </a:r>
          </a:p>
          <a:p>
            <a:endParaRPr lang="en-US" dirty="0"/>
          </a:p>
          <a:p>
            <a:r>
              <a:rPr lang="en-US" dirty="0" smtClean="0"/>
              <a:t>2. Plate Tectonics  developed by Harry Hess and others</a:t>
            </a:r>
          </a:p>
          <a:p>
            <a:r>
              <a:rPr lang="en-US" dirty="0"/>
              <a:t> </a:t>
            </a:r>
            <a:r>
              <a:rPr lang="en-US" dirty="0" smtClean="0"/>
              <a:t>     studies of ocean floor with SONAR</a:t>
            </a:r>
          </a:p>
          <a:p>
            <a:r>
              <a:rPr lang="en-US" dirty="0"/>
              <a:t> </a:t>
            </a:r>
            <a:r>
              <a:rPr lang="en-US" dirty="0" smtClean="0"/>
              <a:t>     “Seafloor Spreading”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6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Key ideas: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81" y="2394153"/>
            <a:ext cx="8551480" cy="4428445"/>
          </a:xfrm>
        </p:spPr>
        <p:txBody>
          <a:bodyPr/>
          <a:lstStyle/>
          <a:p>
            <a:r>
              <a:rPr lang="en-US" dirty="0" smtClean="0"/>
              <a:t>Can you explain or describe what ‘</a:t>
            </a:r>
            <a:r>
              <a:rPr lang="en-US" dirty="0" err="1" smtClean="0"/>
              <a:t>Pangea</a:t>
            </a:r>
            <a:r>
              <a:rPr lang="en-US" dirty="0" smtClean="0"/>
              <a:t>’ was?</a:t>
            </a:r>
          </a:p>
          <a:p>
            <a:r>
              <a:rPr lang="en-US" dirty="0" smtClean="0"/>
              <a:t>Who developed the notion of </a:t>
            </a:r>
            <a:r>
              <a:rPr lang="en-US" dirty="0" err="1" smtClean="0"/>
              <a:t>Pangea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Who was Harry Hess and what did he do?</a:t>
            </a:r>
          </a:p>
          <a:p>
            <a:r>
              <a:rPr lang="en-US" dirty="0" smtClean="0"/>
              <a:t>What are some examples of possible proof for the past existence of </a:t>
            </a:r>
            <a:r>
              <a:rPr lang="en-US" dirty="0" err="1" smtClean="0"/>
              <a:t>Pangea</a:t>
            </a:r>
            <a:r>
              <a:rPr lang="en-US" dirty="0" smtClean="0"/>
              <a:t>?</a:t>
            </a:r>
          </a:p>
          <a:p>
            <a:r>
              <a:rPr lang="en-US" dirty="0" smtClean="0"/>
              <a:t>Can you explain what the fossil record tells us about plate tectonics and </a:t>
            </a:r>
            <a:r>
              <a:rPr lang="en-US" dirty="0" err="1" smtClean="0"/>
              <a:t>Pangea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Know your plate boundaries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Divergent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Convergent</a:t>
            </a:r>
          </a:p>
          <a:p>
            <a:endParaRPr lang="en-US" dirty="0"/>
          </a:p>
          <a:p>
            <a:r>
              <a:rPr lang="en-US" dirty="0" smtClean="0"/>
              <a:t>Transformational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885" y="2650650"/>
            <a:ext cx="4145279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15" y="358314"/>
            <a:ext cx="5407102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15" y="0"/>
            <a:ext cx="5768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Key ideas….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2420279"/>
            <a:ext cx="8551480" cy="442844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1. What causes mid-ocean ridges?</a:t>
            </a:r>
          </a:p>
          <a:p>
            <a:r>
              <a:rPr lang="en-US" sz="3200" dirty="0" smtClean="0"/>
              <a:t>Deep ocean trenches?</a:t>
            </a:r>
          </a:p>
          <a:p>
            <a:r>
              <a:rPr lang="en-US" sz="3200" dirty="0" smtClean="0"/>
              <a:t>Volcanos?</a:t>
            </a:r>
          </a:p>
          <a:p>
            <a:r>
              <a:rPr lang="en-US" sz="3200" dirty="0" smtClean="0"/>
              <a:t>2. What cause s rift valleys?</a:t>
            </a:r>
          </a:p>
          <a:p>
            <a:r>
              <a:rPr lang="en-US" sz="3200" dirty="0" smtClean="0"/>
              <a:t>Large continental mountain chains?</a:t>
            </a:r>
          </a:p>
          <a:p>
            <a:r>
              <a:rPr lang="en-US" sz="3200" dirty="0" smtClean="0"/>
              <a:t>3. What is the actual longest mountain chain anywhere  on earth’s crust?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75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subduction?</a:t>
            </a:r>
            <a:endParaRPr lang="en-US" b="1" dirty="0"/>
          </a:p>
        </p:txBody>
      </p:sp>
      <p:pic>
        <p:nvPicPr>
          <p:cNvPr id="1026" name="Picture 2" descr="Image result for subduc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15" y="2054655"/>
            <a:ext cx="570832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5383" y="5865875"/>
            <a:ext cx="8056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Why does it happen?   Which type of crust is denser?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2054654"/>
            <a:ext cx="8551480" cy="61082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     Plate boundary       Force             Fault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2360064"/>
            <a:ext cx="8551480" cy="4428445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Divergent                  Tension                  Normal</a:t>
            </a:r>
          </a:p>
          <a:p>
            <a:endParaRPr lang="en-US" b="1" dirty="0"/>
          </a:p>
          <a:p>
            <a:r>
              <a:rPr lang="en-US" b="1" dirty="0" smtClean="0"/>
              <a:t>   Convergent               Compression        Reverse</a:t>
            </a:r>
          </a:p>
          <a:p>
            <a:endParaRPr lang="en-US" b="1" dirty="0"/>
          </a:p>
          <a:p>
            <a:r>
              <a:rPr lang="en-US" b="1" dirty="0" smtClean="0"/>
              <a:t>   Transformational          Sheer                Strike-Slip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anging wall foot wall ge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45" y="1749245"/>
            <a:ext cx="2966565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6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folds?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2429555"/>
            <a:ext cx="8551480" cy="4428445"/>
          </a:xfrm>
        </p:spPr>
        <p:txBody>
          <a:bodyPr/>
          <a:lstStyle/>
          <a:p>
            <a:r>
              <a:rPr lang="en-US" dirty="0"/>
              <a:t>A </a:t>
            </a:r>
            <a:r>
              <a:rPr lang="en-US" b="1" dirty="0"/>
              <a:t>geological fold</a:t>
            </a:r>
            <a:r>
              <a:rPr lang="en-US" dirty="0"/>
              <a:t> occurs when one or a stack of originally flat </a:t>
            </a:r>
            <a:r>
              <a:rPr lang="en-US" dirty="0" smtClean="0"/>
              <a:t>surfaces</a:t>
            </a:r>
            <a:r>
              <a:rPr lang="en-US" dirty="0"/>
              <a:t>, such as sedimentary strata, are bent or curved as a result of permanent deformation. </a:t>
            </a:r>
          </a:p>
        </p:txBody>
      </p:sp>
      <p:sp>
        <p:nvSpPr>
          <p:cNvPr id="4" name="AutoShape 2" descr="Image result for folds geology"/>
          <p:cNvSpPr>
            <a:spLocks noChangeAspect="1" noChangeArrowheads="1"/>
          </p:cNvSpPr>
          <p:nvPr/>
        </p:nvSpPr>
        <p:spPr bwMode="auto">
          <a:xfrm>
            <a:off x="143860" y="3749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folds geolo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0" y="3978834"/>
            <a:ext cx="3779519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7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      Rotation </a:t>
            </a:r>
            <a:r>
              <a:rPr lang="en-US" altLang="en-US" dirty="0"/>
              <a:t>causes day &amp; night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2568575"/>
            <a:ext cx="5715000" cy="3457575"/>
          </a:xfrm>
        </p:spPr>
      </p:pic>
    </p:spTree>
    <p:extLst>
      <p:ext uri="{BB962C8B-B14F-4D97-AF65-F5344CB8AC3E}">
        <p14:creationId xmlns:p14="http://schemas.microsoft.com/office/powerpoint/2010/main" val="5520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70" y="1672892"/>
            <a:ext cx="8551480" cy="442844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Anticlines</a:t>
            </a:r>
            <a:r>
              <a:rPr lang="en-US" dirty="0"/>
              <a:t> and</a:t>
            </a:r>
            <a:r>
              <a:rPr lang="en-US" dirty="0">
                <a:solidFill>
                  <a:srgbClr val="FF0000"/>
                </a:solidFill>
              </a:rPr>
              <a:t> synclines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are the up and down folds that usually occur together and are caused by </a:t>
            </a:r>
            <a:r>
              <a:rPr lang="en-US" u="sng" dirty="0"/>
              <a:t>compressional</a:t>
            </a:r>
            <a:r>
              <a:rPr lang="en-US" dirty="0"/>
              <a:t> stress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Fold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20" y="3383280"/>
            <a:ext cx="42671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Earthquakes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 sz="3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smtClean="0"/>
              <a:t>    Energy </a:t>
            </a:r>
            <a:r>
              <a:rPr lang="en-US" altLang="en-US" sz="3600" dirty="0"/>
              <a:t>radiates out from the</a:t>
            </a:r>
            <a:r>
              <a:rPr lang="en-US" altLang="en-US" sz="3600" b="1" dirty="0"/>
              <a:t> focus of the earthquake</a:t>
            </a:r>
            <a:r>
              <a:rPr lang="en-US" altLang="en-US" sz="3600" dirty="0"/>
              <a:t>.</a:t>
            </a:r>
            <a:br>
              <a:rPr lang="en-US" altLang="en-US" sz="3600" dirty="0"/>
            </a:br>
            <a:endParaRPr lang="en-US" altLang="en-US" sz="3600" dirty="0"/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3600" dirty="0"/>
              <a:t>The </a:t>
            </a:r>
            <a:r>
              <a:rPr lang="en-US" altLang="en-US" sz="3600" b="1" dirty="0">
                <a:solidFill>
                  <a:srgbClr val="FF0000"/>
                </a:solidFill>
              </a:rPr>
              <a:t>focus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/>
              <a:t>is the place within the Earth where the rock breaks, producing an earthquake. Energy moving outward from the focus of an earthquake travels in the form of </a:t>
            </a:r>
            <a:r>
              <a:rPr lang="en-US" altLang="en-US" sz="3600" b="1" dirty="0"/>
              <a:t>seismic waves</a:t>
            </a:r>
            <a:r>
              <a:rPr lang="en-US" altLang="en-US" sz="3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520" y="833015"/>
            <a:ext cx="8551480" cy="6108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2429555"/>
            <a:ext cx="8551480" cy="4428445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u="sng" dirty="0">
                <a:solidFill>
                  <a:srgbClr val="FF0000"/>
                </a:solidFill>
              </a:rPr>
              <a:t>focus</a:t>
            </a:r>
            <a:r>
              <a:rPr lang="en-US" altLang="en-US" b="1" dirty="0"/>
              <a:t> </a:t>
            </a:r>
            <a:r>
              <a:rPr lang="en-US" altLang="en-US" dirty="0"/>
              <a:t>is the earthquake's underground point of origin or hypocenter. </a:t>
            </a:r>
          </a:p>
          <a:p>
            <a:r>
              <a:rPr lang="en-US" altLang="en-US" dirty="0"/>
              <a:t>The </a:t>
            </a:r>
            <a:r>
              <a:rPr lang="en-US" altLang="en-US" b="1" u="sng" dirty="0">
                <a:solidFill>
                  <a:srgbClr val="FF0000"/>
                </a:solidFill>
              </a:rPr>
              <a:t>epicenter</a:t>
            </a:r>
            <a:r>
              <a:rPr lang="en-US" altLang="en-US" dirty="0"/>
              <a:t>  is the point on the Earth’s surface that is directly above the point where an earthquake originates or focus.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2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Seismic Waves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2394153"/>
            <a:ext cx="8551480" cy="44284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4000" u="sng" dirty="0"/>
              <a:t>There are two types of body waves</a:t>
            </a:r>
          </a:p>
          <a:p>
            <a:pPr>
              <a:buNone/>
            </a:pPr>
            <a:endParaRPr lang="en-US" altLang="en-US" sz="4000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4000" u="sng" dirty="0">
                <a:solidFill>
                  <a:srgbClr val="FF0000"/>
                </a:solidFill>
              </a:rPr>
              <a:t>P-Waves</a:t>
            </a:r>
            <a:r>
              <a:rPr lang="en-US" altLang="en-US" sz="4000" dirty="0"/>
              <a:t> or Primary Waves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en-US" altLang="en-US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4000" u="sng" dirty="0">
                <a:solidFill>
                  <a:srgbClr val="FF0000"/>
                </a:solidFill>
              </a:rPr>
              <a:t>S-Waves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/>
              <a:t>or Secondary Waves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87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2490" y="1779687"/>
            <a:ext cx="71771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en-US" altLang="en-US" sz="3600" b="1" dirty="0">
                <a:solidFill>
                  <a:srgbClr val="FFFF00"/>
                </a:solidFill>
              </a:rPr>
              <a:t>P waves </a:t>
            </a:r>
            <a:r>
              <a:rPr lang="en-US" altLang="en-US" sz="3600" dirty="0">
                <a:solidFill>
                  <a:schemeClr val="bg1"/>
                </a:solidFill>
              </a:rPr>
              <a:t>arrive first. Primary, pressure waves. </a:t>
            </a:r>
          </a:p>
          <a:p>
            <a:pPr marL="609600" indent="-609600">
              <a:buFont typeface="Wingdings" panose="05000000000000000000" pitchFamily="2" charset="2"/>
              <a:buChar char="§"/>
            </a:pPr>
            <a:r>
              <a:rPr lang="en-US" altLang="en-US" sz="3600" dirty="0" smtClean="0">
                <a:solidFill>
                  <a:schemeClr val="bg1"/>
                </a:solidFill>
              </a:rPr>
              <a:t>Similar to </a:t>
            </a:r>
            <a:r>
              <a:rPr lang="en-US" altLang="en-US" sz="3600" dirty="0">
                <a:solidFill>
                  <a:schemeClr val="bg1"/>
                </a:solidFill>
              </a:rPr>
              <a:t>sound waves. </a:t>
            </a:r>
          </a:p>
          <a:p>
            <a:pPr marL="609600" indent="-609600"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chemeClr val="bg1"/>
                </a:solidFill>
              </a:rPr>
              <a:t>Particle motion is along the direction of travel </a:t>
            </a:r>
            <a:r>
              <a:rPr lang="en-US" altLang="en-US" sz="3600" dirty="0" smtClean="0">
                <a:solidFill>
                  <a:schemeClr val="bg1"/>
                </a:solidFill>
              </a:rPr>
              <a:t>of </a:t>
            </a:r>
            <a:r>
              <a:rPr lang="en-US" altLang="en-US" sz="3600" dirty="0">
                <a:solidFill>
                  <a:schemeClr val="bg1"/>
                </a:solidFill>
              </a:rPr>
              <a:t>the wave, i.e., longitudinal waves.</a:t>
            </a:r>
          </a:p>
          <a:p>
            <a:pPr marL="609600" indent="-609600"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chemeClr val="bg1"/>
                </a:solidFill>
              </a:rPr>
              <a:t>P waves can travel through solids, liquids or gases.</a:t>
            </a:r>
          </a:p>
        </p:txBody>
      </p:sp>
    </p:spTree>
    <p:extLst>
      <p:ext uri="{BB962C8B-B14F-4D97-AF65-F5344CB8AC3E}">
        <p14:creationId xmlns:p14="http://schemas.microsoft.com/office/powerpoint/2010/main" val="26179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2479" y="1721941"/>
            <a:ext cx="38042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P-Wave Motion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4" name="Picture 4" descr="pw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467" y="2518686"/>
            <a:ext cx="5931066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2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2490" y="1779687"/>
            <a:ext cx="71771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en-US" altLang="en-US" sz="3600" b="1" dirty="0" smtClean="0">
                <a:solidFill>
                  <a:srgbClr val="FFFF00"/>
                </a:solidFill>
              </a:rPr>
              <a:t>S waves </a:t>
            </a:r>
            <a:r>
              <a:rPr lang="en-US" altLang="en-US" sz="3600" dirty="0">
                <a:solidFill>
                  <a:schemeClr val="bg1"/>
                </a:solidFill>
              </a:rPr>
              <a:t>arrive </a:t>
            </a:r>
            <a:r>
              <a:rPr lang="en-US" altLang="en-US" sz="3600" dirty="0" smtClean="0">
                <a:solidFill>
                  <a:schemeClr val="bg1"/>
                </a:solidFill>
              </a:rPr>
              <a:t>second. Secondary, take twice as long</a:t>
            </a:r>
            <a:endParaRPr lang="en-US" altLang="en-US" sz="3600" dirty="0">
              <a:solidFill>
                <a:schemeClr val="bg1"/>
              </a:solidFill>
            </a:endParaRPr>
          </a:p>
          <a:p>
            <a:pPr marL="609600" indent="-609600"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chemeClr val="bg1"/>
                </a:solidFill>
              </a:rPr>
              <a:t>M</a:t>
            </a:r>
            <a:r>
              <a:rPr lang="en-US" altLang="en-US" sz="3600" dirty="0" smtClean="0">
                <a:solidFill>
                  <a:schemeClr val="bg1"/>
                </a:solidFill>
              </a:rPr>
              <a:t>otion </a:t>
            </a:r>
            <a:r>
              <a:rPr lang="en-US" altLang="en-US" sz="3600" dirty="0">
                <a:solidFill>
                  <a:schemeClr val="bg1"/>
                </a:solidFill>
              </a:rPr>
              <a:t>is </a:t>
            </a:r>
            <a:r>
              <a:rPr lang="en-US" altLang="en-US" sz="3600" dirty="0" smtClean="0">
                <a:solidFill>
                  <a:schemeClr val="bg1"/>
                </a:solidFill>
              </a:rPr>
              <a:t>perpendicular TO the </a:t>
            </a:r>
            <a:r>
              <a:rPr lang="en-US" altLang="en-US" sz="3600" dirty="0">
                <a:solidFill>
                  <a:schemeClr val="bg1"/>
                </a:solidFill>
              </a:rPr>
              <a:t>direction of travel </a:t>
            </a:r>
            <a:r>
              <a:rPr lang="en-US" altLang="en-US" sz="3600" dirty="0" smtClean="0">
                <a:solidFill>
                  <a:schemeClr val="bg1"/>
                </a:solidFill>
              </a:rPr>
              <a:t>of </a:t>
            </a:r>
            <a:r>
              <a:rPr lang="en-US" altLang="en-US" sz="3600" dirty="0">
                <a:solidFill>
                  <a:schemeClr val="bg1"/>
                </a:solidFill>
              </a:rPr>
              <a:t>the wave, i.e., </a:t>
            </a:r>
            <a:r>
              <a:rPr lang="en-US" altLang="en-US" sz="3600" dirty="0" smtClean="0">
                <a:solidFill>
                  <a:schemeClr val="bg1"/>
                </a:solidFill>
              </a:rPr>
              <a:t>transverse waves</a:t>
            </a:r>
            <a:r>
              <a:rPr lang="en-US" altLang="en-US" sz="3600" dirty="0">
                <a:solidFill>
                  <a:schemeClr val="bg1"/>
                </a:solidFill>
              </a:rPr>
              <a:t>.</a:t>
            </a:r>
          </a:p>
          <a:p>
            <a:pPr marL="609600" indent="-609600"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chemeClr val="bg1"/>
                </a:solidFill>
              </a:rPr>
              <a:t>S</a:t>
            </a:r>
            <a:r>
              <a:rPr lang="en-US" altLang="en-US" sz="3600" dirty="0" smtClean="0">
                <a:solidFill>
                  <a:schemeClr val="bg1"/>
                </a:solidFill>
              </a:rPr>
              <a:t> </a:t>
            </a:r>
            <a:r>
              <a:rPr lang="en-US" altLang="en-US" sz="3600" dirty="0">
                <a:solidFill>
                  <a:schemeClr val="bg1"/>
                </a:solidFill>
              </a:rPr>
              <a:t>waves </a:t>
            </a:r>
            <a:r>
              <a:rPr lang="en-US" altLang="en-US" sz="3600" dirty="0" smtClean="0">
                <a:solidFill>
                  <a:schemeClr val="bg1"/>
                </a:solidFill>
              </a:rPr>
              <a:t>cannot travel well through water or dense rock</a:t>
            </a:r>
            <a:endParaRPr lang="en-US" altLang="en-US" sz="3600" dirty="0">
              <a:solidFill>
                <a:schemeClr val="bg1"/>
              </a:solidFill>
            </a:endParaRPr>
          </a:p>
          <a:p>
            <a:pPr marL="609600" indent="-609600">
              <a:buFont typeface="Wingdings" panose="05000000000000000000" pitchFamily="2" charset="2"/>
              <a:buChar char="§"/>
            </a:pPr>
            <a:r>
              <a:rPr lang="en-US" altLang="en-US" sz="3600" dirty="0" smtClean="0">
                <a:solidFill>
                  <a:schemeClr val="bg1"/>
                </a:solidFill>
              </a:rPr>
              <a:t>Sideways motion cause lots of damage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592" y="2194560"/>
            <a:ext cx="7225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Monday before the Test</a:t>
            </a:r>
            <a:endParaRPr lang="en-US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45" y="3276295"/>
            <a:ext cx="3150403" cy="32004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9078672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S-Wave Motion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sw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64770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1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833015"/>
            <a:ext cx="8551480" cy="6108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678" y="2665475"/>
            <a:ext cx="8551480" cy="442844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a seismograph?</a:t>
            </a:r>
          </a:p>
          <a:p>
            <a:endParaRPr lang="en-US" sz="3200" dirty="0"/>
          </a:p>
          <a:p>
            <a:r>
              <a:rPr lang="en-US" sz="3200" dirty="0" smtClean="0"/>
              <a:t>Can you describe finding an epicenter using “triangulation”?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24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Char char="•"/>
            </a:pPr>
            <a:r>
              <a:rPr lang="en-US" altLang="en-US" sz="3600" b="1" dirty="0">
                <a:latin typeface="Times New Roman"/>
              </a:rPr>
              <a:t>Which of these    is the biggest?</a:t>
            </a:r>
            <a:endParaRPr lang="en-US" altLang="en-US" sz="2800" dirty="0">
              <a:latin typeface="Times New Roman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Char char="•"/>
            </a:pPr>
            <a:r>
              <a:rPr lang="en-US" altLang="en-US" sz="2800" dirty="0">
                <a:latin typeface="Times New Roman"/>
              </a:rPr>
              <a:t>	The moon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Char char="•"/>
            </a:pPr>
            <a:r>
              <a:rPr lang="en-US" altLang="en-US" sz="2800" dirty="0">
                <a:latin typeface="Times New Roman"/>
              </a:rPr>
              <a:t>	The Earth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Char char="•"/>
            </a:pPr>
            <a:r>
              <a:rPr lang="en-US" altLang="en-US" sz="2800" dirty="0">
                <a:latin typeface="Times New Roman"/>
              </a:rPr>
              <a:t>	The sun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Char char="•"/>
            </a:pPr>
            <a:r>
              <a:rPr lang="en-US" altLang="en-US" sz="2800" dirty="0">
                <a:latin typeface="Times New Roman"/>
              </a:rPr>
              <a:t>	</a:t>
            </a:r>
            <a:r>
              <a:rPr lang="en-US" altLang="en-US" sz="2800" dirty="0" smtClean="0">
                <a:latin typeface="Times New Roman"/>
              </a:rPr>
              <a:t> Jupiter</a:t>
            </a:r>
            <a:endParaRPr lang="en-US" altLang="en-US" sz="2800" dirty="0">
              <a:latin typeface="Times New Roman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69" y="3429000"/>
            <a:ext cx="4348981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The Richter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3884" y="2054654"/>
            <a:ext cx="4733855" cy="4428445"/>
          </a:xfrm>
        </p:spPr>
        <p:txBody>
          <a:bodyPr/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Blip>
                <a:blip r:embed="rId2"/>
              </a:buBlip>
            </a:pP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 Richter scale is a rating of the size of seismic waves as measured by a particular type of mechanical seismograph</a:t>
            </a:r>
            <a:r>
              <a:rPr lang="en-US" altLang="en-US" sz="200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Blip>
                <a:blip r:embed="rId2"/>
              </a:buBlip>
            </a:pP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Developed in the 1930’s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Blip>
                <a:blip r:embed="rId2"/>
              </a:buBlip>
            </a:pP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All over the world, geologists used this for about 50 years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Blip>
                <a:blip r:embed="rId2"/>
              </a:buBlip>
            </a:pP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Electric seismographs eventually replaced the mechanical ones used in this scale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Blip>
                <a:blip r:embed="rId2"/>
              </a:buBlip>
            </a:pP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Provides accurate measurements for small, nearby earthquakes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Blip>
                <a:blip r:embed="rId2"/>
              </a:buBlip>
            </a:pP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Does not work for big, far ones</a:t>
            </a:r>
          </a:p>
          <a:p>
            <a:endParaRPr lang="en-US" dirty="0"/>
          </a:p>
        </p:txBody>
      </p:sp>
      <p:pic>
        <p:nvPicPr>
          <p:cNvPr id="4" name="Picture 8" descr="rich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7" y="2257196"/>
            <a:ext cx="3614578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2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The </a:t>
            </a:r>
            <a:r>
              <a:rPr lang="en-US" altLang="en-US" dirty="0" err="1">
                <a:latin typeface="Comic Sans MS" panose="030F0702030302020204" pitchFamily="66" charset="0"/>
              </a:rPr>
              <a:t>Mercalli</a:t>
            </a:r>
            <a:r>
              <a:rPr lang="en-US" altLang="en-US" dirty="0">
                <a:latin typeface="Comic Sans MS" panose="030F0702030302020204" pitchFamily="66" charset="0"/>
              </a:rPr>
              <a:t>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825596"/>
            <a:ext cx="4428444" cy="51825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en-US" altLang="en-US" dirty="0">
                <a:latin typeface="Comic Sans MS" panose="030F0702030302020204" pitchFamily="66" charset="0"/>
              </a:rPr>
              <a:t>Developed in the twentieth century to rate earthquakes according to their intensity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en-US" altLang="en-US" dirty="0">
                <a:latin typeface="Comic Sans MS" panose="030F0702030302020204" pitchFamily="66" charset="0"/>
              </a:rPr>
              <a:t>The intensity of an earthquake is the strength of ground motion in a given place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en-US" altLang="en-US" dirty="0">
                <a:latin typeface="Comic Sans MS" panose="030F0702030302020204" pitchFamily="66" charset="0"/>
              </a:rPr>
              <a:t>Is not a precise measurement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en-US" altLang="en-US" dirty="0">
                <a:latin typeface="Comic Sans MS" panose="030F0702030302020204" pitchFamily="66" charset="0"/>
              </a:rPr>
              <a:t>But, the 12 steps explain the damage given to people, land surface, and buildings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en-US" altLang="en-US" dirty="0">
                <a:latin typeface="Comic Sans MS" panose="030F0702030302020204" pitchFamily="66" charset="0"/>
              </a:rPr>
              <a:t>The same earthquake could have different </a:t>
            </a:r>
            <a:r>
              <a:rPr lang="en-US" altLang="en-US" dirty="0" err="1">
                <a:latin typeface="Comic Sans MS" panose="030F0702030302020204" pitchFamily="66" charset="0"/>
              </a:rPr>
              <a:t>Mercalli</a:t>
            </a:r>
            <a:r>
              <a:rPr lang="en-US" altLang="en-US" dirty="0">
                <a:latin typeface="Comic Sans MS" panose="030F0702030302020204" pitchFamily="66" charset="0"/>
              </a:rPr>
              <a:t> ratings because of the different amount of damage in different spots</a:t>
            </a:r>
          </a:p>
          <a:p>
            <a:endParaRPr lang="en-US" dirty="0"/>
          </a:p>
        </p:txBody>
      </p:sp>
      <p:pic>
        <p:nvPicPr>
          <p:cNvPr id="4" name="Picture 6" descr="mercal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85" y="2313733"/>
            <a:ext cx="3981509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3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Comic Sans MS" panose="030F0702030302020204" pitchFamily="66" charset="0"/>
              </a:rPr>
              <a:t>      The </a:t>
            </a:r>
            <a:r>
              <a:rPr lang="en-US" altLang="en-US" dirty="0">
                <a:latin typeface="Comic Sans MS" panose="030F0702030302020204" pitchFamily="66" charset="0"/>
              </a:rPr>
              <a:t>Moment Magnitude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7440" y="2359929"/>
            <a:ext cx="4886560" cy="4428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altLang="en-US" dirty="0">
                <a:latin typeface="Comic Sans MS" panose="030F0702030302020204" pitchFamily="66" charset="0"/>
              </a:rPr>
              <a:t>Geologists use this 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scale today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altLang="en-US" dirty="0">
                <a:latin typeface="Comic Sans MS" panose="030F0702030302020204" pitchFamily="66" charset="0"/>
              </a:rPr>
              <a:t>It’s a rating system that estimates the total energy released by an earthquake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altLang="en-US" dirty="0">
                <a:latin typeface="Comic Sans MS" panose="030F0702030302020204" pitchFamily="66" charset="0"/>
              </a:rPr>
              <a:t>Can be used for any kind of earthquakes, near or far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altLang="en-US" dirty="0">
                <a:latin typeface="Comic Sans MS" panose="030F0702030302020204" pitchFamily="66" charset="0"/>
              </a:rPr>
              <a:t>Some news reports may mention the Richter scale, but the magnitude number they quote is almost always the moment magnitude for that earthquake</a:t>
            </a:r>
            <a:r>
              <a:rPr lang="en-US" alt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5" descr="mo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6" y="2318258"/>
            <a:ext cx="3778144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0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Volcanos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i="1" dirty="0" smtClean="0"/>
              <a:t>Three internal structures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Magma chamber</a:t>
            </a:r>
          </a:p>
          <a:p>
            <a:r>
              <a:rPr lang="en-US" dirty="0" smtClean="0"/>
              <a:t>Pipe</a:t>
            </a:r>
          </a:p>
          <a:p>
            <a:r>
              <a:rPr lang="en-US" dirty="0" smtClean="0"/>
              <a:t>Vent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Volcanoes_Erupt_sx5131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05" y="2177905"/>
            <a:ext cx="387432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2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Three types of volcanoes: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Composite :   Violent explosions, large pyroclastic flow, often several pipes and vents; </a:t>
            </a:r>
            <a:r>
              <a:rPr lang="en-US" altLang="en-US" b="1" dirty="0">
                <a:solidFill>
                  <a:srgbClr val="FFFF00"/>
                </a:solidFill>
              </a:rPr>
              <a:t>form alternating layers of lava and </a:t>
            </a:r>
            <a:r>
              <a:rPr lang="en-US" altLang="en-US" b="1" dirty="0" smtClean="0">
                <a:solidFill>
                  <a:srgbClr val="FFFF00"/>
                </a:solidFill>
              </a:rPr>
              <a:t>ash</a:t>
            </a:r>
            <a:r>
              <a:rPr lang="en-US" altLang="en-US" dirty="0" smtClean="0"/>
              <a:t>.  </a:t>
            </a:r>
            <a:r>
              <a:rPr lang="en-US" dirty="0" smtClean="0"/>
              <a:t>ex  Vesuvius (</a:t>
            </a:r>
            <a:r>
              <a:rPr lang="en-US" dirty="0" err="1" smtClean="0"/>
              <a:t>Pompei</a:t>
            </a:r>
            <a:r>
              <a:rPr lang="en-US" dirty="0" smtClean="0"/>
              <a:t>) Mt St Helens   Mt Pinatubo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Volcanoes_Composite_sx5810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0" y="4078881"/>
            <a:ext cx="5557694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0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385" y="1813744"/>
            <a:ext cx="8551480" cy="4428445"/>
          </a:xfrm>
        </p:spPr>
        <p:txBody>
          <a:bodyPr/>
          <a:lstStyle/>
          <a:p>
            <a:r>
              <a:rPr lang="en-US" dirty="0"/>
              <a:t>Shield:   Form over hot spots, fairly gentle eruptions, wide, gradual </a:t>
            </a:r>
            <a:r>
              <a:rPr lang="en-US" dirty="0" smtClean="0"/>
              <a:t>slopes; </a:t>
            </a:r>
            <a:r>
              <a:rPr lang="en-US" altLang="en-US" dirty="0">
                <a:latin typeface="Arial" panose="020B0604020202020204" pitchFamily="34" charset="0"/>
              </a:rPr>
              <a:t>Their lava is </a:t>
            </a:r>
            <a:r>
              <a:rPr lang="en-US" alt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very fluid  (thin, runny)</a:t>
            </a:r>
            <a:r>
              <a:rPr lang="en-US" dirty="0" smtClean="0"/>
              <a:t> </a:t>
            </a:r>
            <a:r>
              <a:rPr lang="en-US" alt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High, fairly level, broad/wide</a:t>
            </a:r>
          </a:p>
          <a:p>
            <a:r>
              <a:rPr lang="en-US" dirty="0" smtClean="0"/>
              <a:t>ex  </a:t>
            </a:r>
            <a:r>
              <a:rPr lang="en-US" dirty="0"/>
              <a:t>Kilauea, Mauna Loa, Joe’s Hill</a:t>
            </a:r>
          </a:p>
          <a:p>
            <a:endParaRPr lang="en-US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1212490" y="3734410"/>
            <a:ext cx="6420336" cy="2834640"/>
            <a:chOff x="288" y="1680"/>
            <a:chExt cx="4992" cy="216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288" y="1680"/>
              <a:ext cx="4992" cy="2160"/>
            </a:xfrm>
            <a:prstGeom prst="rect">
              <a:avLst/>
            </a:prstGeom>
            <a:solidFill>
              <a:srgbClr val="660033"/>
            </a:solidFill>
            <a:ln w="9525">
              <a:solidFill>
                <a:srgbClr val="6600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6" name="Picture 4" descr="Volcanoes_Shield_sx5810b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768"/>
              <a:ext cx="2541" cy="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70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Cinder Cone: Form from OTHER volcanos (triggered usually by composites); very fast violent eruptions; eject cinders, ash and ‘bombs’, form  narrow steep hills (triangles)  ex  Sunset Crater,  </a:t>
            </a:r>
            <a:r>
              <a:rPr lang="en-US" dirty="0" err="1"/>
              <a:t>Paracutin</a:t>
            </a:r>
            <a:r>
              <a:rPr lang="en-US" dirty="0"/>
              <a:t> (Mexico)</a:t>
            </a:r>
          </a:p>
          <a:p>
            <a:endParaRPr lang="en-US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1507744" y="4132175"/>
            <a:ext cx="5917184" cy="2560320"/>
            <a:chOff x="384" y="1680"/>
            <a:chExt cx="4992" cy="216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384" y="1680"/>
              <a:ext cx="4992" cy="2160"/>
            </a:xfrm>
            <a:prstGeom prst="rect">
              <a:avLst/>
            </a:prstGeom>
            <a:solidFill>
              <a:srgbClr val="660033"/>
            </a:solidFill>
            <a:ln w="9525">
              <a:solidFill>
                <a:srgbClr val="6600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6" name="Picture 4" descr="Volcanoes_CinderCone_sx5810b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" y="1796"/>
              <a:ext cx="3954" cy="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78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What is a hot spot?</a:t>
            </a:r>
          </a:p>
          <a:p>
            <a:endParaRPr lang="en-US" dirty="0"/>
          </a:p>
          <a:p>
            <a:r>
              <a:rPr lang="en-US" dirty="0" smtClean="0"/>
              <a:t>2. Where do most volcanos form?</a:t>
            </a:r>
          </a:p>
          <a:p>
            <a:endParaRPr lang="en-US" dirty="0"/>
          </a:p>
          <a:p>
            <a:r>
              <a:rPr lang="en-US" dirty="0" smtClean="0"/>
              <a:t>3. Can you name the three main types and  give a real world example of each?</a:t>
            </a:r>
          </a:p>
          <a:p>
            <a:endParaRPr lang="en-US" dirty="0"/>
          </a:p>
          <a:p>
            <a:r>
              <a:rPr lang="en-US" dirty="0" smtClean="0"/>
              <a:t>4. What does subduction have to do with volcanos?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Weathering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560" y="2359929"/>
            <a:ext cx="8551480" cy="4428445"/>
          </a:xfrm>
        </p:spPr>
        <p:txBody>
          <a:bodyPr/>
          <a:lstStyle/>
          <a:p>
            <a:r>
              <a:rPr lang="en-US" altLang="en-US" b="1" dirty="0">
                <a:latin typeface="Batang" panose="02030600000101010101" pitchFamily="18" charset="-127"/>
              </a:rPr>
              <a:t>The  process that breaks down rock and other substances at the Earth’s </a:t>
            </a:r>
            <a:r>
              <a:rPr lang="en-US" altLang="en-US" b="1" dirty="0" smtClean="0">
                <a:latin typeface="Batang" panose="02030600000101010101" pitchFamily="18" charset="-127"/>
              </a:rPr>
              <a:t>surface</a:t>
            </a:r>
          </a:p>
          <a:p>
            <a:endParaRPr lang="en-US" altLang="en-US" b="1" dirty="0">
              <a:latin typeface="Batang" panose="02030600000101010101" pitchFamily="18" charset="-127"/>
            </a:endParaRPr>
          </a:p>
          <a:p>
            <a:r>
              <a:rPr lang="en-US" altLang="en-US" b="1" dirty="0">
                <a:latin typeface="Batang" panose="02030600000101010101" pitchFamily="18" charset="-127"/>
              </a:rPr>
              <a:t>Caused by:  heat, cold, water, ice, oxygen, and carbon dioxide on the Earth’s surface!</a:t>
            </a:r>
          </a:p>
          <a:p>
            <a:endParaRPr lang="en-US" dirty="0"/>
          </a:p>
        </p:txBody>
      </p:sp>
      <p:pic>
        <p:nvPicPr>
          <p:cNvPr id="4" name="Picture 5" descr="weathering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0" y="4913465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8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Types of Weathering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2368027"/>
            <a:ext cx="8551480" cy="442844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Mechanical (Physical)</a:t>
            </a:r>
          </a:p>
          <a:p>
            <a:endParaRPr lang="en-US" sz="3600" b="1" dirty="0"/>
          </a:p>
          <a:p>
            <a:r>
              <a:rPr lang="en-US" altLang="en-US" b="1" dirty="0">
                <a:latin typeface="Batang" panose="02030600000101010101" pitchFamily="18" charset="-127"/>
              </a:rPr>
              <a:t>A rock is physically broken into smaller pieces</a:t>
            </a:r>
          </a:p>
          <a:p>
            <a:pPr lvl="1"/>
            <a:r>
              <a:rPr lang="en-US" altLang="en-US" b="1" dirty="0">
                <a:latin typeface="Batang" panose="02030600000101010101" pitchFamily="18" charset="-127"/>
              </a:rPr>
              <a:t>Affects all the rock on the Earth’s surface</a:t>
            </a:r>
          </a:p>
          <a:p>
            <a:pPr lvl="1"/>
            <a:r>
              <a:rPr lang="en-US" altLang="en-US" b="1" dirty="0">
                <a:latin typeface="Batang" panose="02030600000101010101" pitchFamily="18" charset="-127"/>
              </a:rPr>
              <a:t>Works very slowly, yet over time can eventually wear away a whole mountain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552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2785386"/>
            <a:ext cx="7290055" cy="402336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Char char="•"/>
            </a:pPr>
            <a:r>
              <a:rPr lang="en-US" altLang="en-US" sz="2800" dirty="0">
                <a:latin typeface="Times New Roman"/>
              </a:rPr>
              <a:t>The moon </a:t>
            </a:r>
            <a:r>
              <a:rPr lang="en-US" altLang="en-US" sz="2800" dirty="0">
                <a:solidFill>
                  <a:srgbClr val="FF0000"/>
                </a:solidFill>
                <a:latin typeface="Times New Roman"/>
              </a:rPr>
              <a:t>revolves or orbits the Earth </a:t>
            </a:r>
            <a:r>
              <a:rPr lang="en-US" altLang="en-US" sz="2800" dirty="0">
                <a:latin typeface="Times New Roman"/>
              </a:rPr>
              <a:t>once every </a:t>
            </a:r>
            <a:r>
              <a:rPr lang="en-US" altLang="en-US" sz="2800" b="1" dirty="0">
                <a:latin typeface="Times New Roman"/>
              </a:rPr>
              <a:t>29 days.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Char char="•"/>
            </a:pPr>
            <a:endParaRPr lang="en-US" altLang="en-US" sz="2800" dirty="0">
              <a:latin typeface="Times New Roman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FontTx/>
              <a:buChar char="•"/>
            </a:pPr>
            <a:r>
              <a:rPr lang="en-US" altLang="en-US" sz="2800" dirty="0">
                <a:latin typeface="Times New Roman"/>
              </a:rPr>
              <a:t>We always see the same side of the moon because the moon rotates and revolves at about the same speed.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98" y="-235920"/>
            <a:ext cx="329184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Caused by……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2429555"/>
            <a:ext cx="8551480" cy="4428445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altLang="en-US" sz="3600" b="1" dirty="0">
                <a:latin typeface="Batang" panose="02030600000101010101" pitchFamily="18" charset="-127"/>
              </a:rPr>
              <a:t>Freezing and thawing</a:t>
            </a:r>
          </a:p>
          <a:p>
            <a:pPr algn="ctr">
              <a:lnSpc>
                <a:spcPct val="90000"/>
              </a:lnSpc>
            </a:pPr>
            <a:r>
              <a:rPr lang="en-US" altLang="en-US" sz="3600" b="1" dirty="0">
                <a:latin typeface="Batang" panose="02030600000101010101" pitchFamily="18" charset="-127"/>
              </a:rPr>
              <a:t>Release of pressure</a:t>
            </a:r>
          </a:p>
          <a:p>
            <a:pPr algn="ctr">
              <a:lnSpc>
                <a:spcPct val="90000"/>
              </a:lnSpc>
            </a:pPr>
            <a:r>
              <a:rPr lang="en-US" altLang="en-US" sz="3600" b="1" dirty="0">
                <a:latin typeface="Batang" panose="02030600000101010101" pitchFamily="18" charset="-127"/>
              </a:rPr>
              <a:t>Plant growth</a:t>
            </a:r>
          </a:p>
          <a:p>
            <a:pPr algn="ctr">
              <a:lnSpc>
                <a:spcPct val="90000"/>
              </a:lnSpc>
            </a:pPr>
            <a:r>
              <a:rPr lang="en-US" altLang="en-US" sz="3600" b="1" dirty="0">
                <a:latin typeface="Batang" panose="02030600000101010101" pitchFamily="18" charset="-127"/>
              </a:rPr>
              <a:t>Actions of animals</a:t>
            </a:r>
          </a:p>
          <a:p>
            <a:pPr algn="ctr">
              <a:lnSpc>
                <a:spcPct val="90000"/>
              </a:lnSpc>
            </a:pPr>
            <a:r>
              <a:rPr lang="en-US" altLang="en-US" sz="3600" b="1" dirty="0" smtClean="0">
                <a:latin typeface="Batang" panose="02030600000101010101" pitchFamily="18" charset="-127"/>
              </a:rPr>
              <a:t>Abrasion</a:t>
            </a:r>
          </a:p>
          <a:p>
            <a:pPr algn="ctr">
              <a:lnSpc>
                <a:spcPct val="90000"/>
              </a:lnSpc>
            </a:pPr>
            <a:endParaRPr lang="en-US" altLang="en-US" sz="3600" b="1" dirty="0">
              <a:latin typeface="Batang" panose="02030600000101010101" pitchFamily="18" charset="-127"/>
            </a:endParaRPr>
          </a:p>
          <a:p>
            <a:pPr algn="ctr">
              <a:lnSpc>
                <a:spcPct val="90000"/>
              </a:lnSpc>
            </a:pPr>
            <a:endParaRPr lang="en-US" altLang="en-US" sz="3600" b="1" dirty="0" smtClean="0">
              <a:latin typeface="Batang" panose="02030600000101010101" pitchFamily="18" charset="-127"/>
            </a:endParaRPr>
          </a:p>
          <a:p>
            <a:pPr algn="ctr">
              <a:lnSpc>
                <a:spcPct val="90000"/>
              </a:lnSpc>
            </a:pPr>
            <a:r>
              <a:rPr lang="en-US" altLang="en-US" sz="3200" b="1" i="1" dirty="0" smtClean="0">
                <a:solidFill>
                  <a:srgbClr val="FFFF00"/>
                </a:solidFill>
                <a:latin typeface="Batang" panose="02030600000101010101" pitchFamily="18" charset="-127"/>
              </a:rPr>
              <a:t>Be able to explain or recognize!</a:t>
            </a:r>
            <a:endParaRPr lang="en-US" altLang="en-US" sz="3200" i="1" dirty="0">
              <a:solidFill>
                <a:srgbClr val="FFFF00"/>
              </a:solidFill>
              <a:latin typeface="Batang" panose="02030600000101010101" pitchFamily="18" charset="-127"/>
            </a:endParaRPr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046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/>
              <a:t>Chemical</a:t>
            </a:r>
          </a:p>
          <a:p>
            <a:endParaRPr lang="en-US" sz="3600" b="1" dirty="0"/>
          </a:p>
          <a:p>
            <a:r>
              <a:rPr lang="en-US" altLang="en-US" sz="3600" b="1" dirty="0">
                <a:latin typeface="Batang" panose="02030600000101010101" pitchFamily="18" charset="-127"/>
              </a:rPr>
              <a:t>The composition, or make up, of a rock is changed</a:t>
            </a:r>
          </a:p>
          <a:p>
            <a:pPr lvl="1"/>
            <a:r>
              <a:rPr lang="en-US" altLang="en-US" sz="3200" b="1" dirty="0">
                <a:latin typeface="Batang" panose="02030600000101010101" pitchFamily="18" charset="-127"/>
              </a:rPr>
              <a:t>New minerals can be formed in a rock as it is broken down</a:t>
            </a:r>
          </a:p>
          <a:p>
            <a:pPr lvl="1"/>
            <a:r>
              <a:rPr lang="en-US" altLang="en-US" sz="3200" b="1" dirty="0">
                <a:latin typeface="Batang" panose="02030600000101010101" pitchFamily="18" charset="-127"/>
              </a:rPr>
              <a:t>Holes or soft spots can be created in a rock so it breaks apart easier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305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26" y="1443834"/>
            <a:ext cx="8551480" cy="6108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300" dirty="0" smtClean="0"/>
              <a:t>Caused by………..</a:t>
            </a:r>
          </a:p>
          <a:p>
            <a:endParaRPr lang="en-US" sz="4000" dirty="0"/>
          </a:p>
          <a:p>
            <a:pPr algn="ctr">
              <a:lnSpc>
                <a:spcPct val="80000"/>
              </a:lnSpc>
            </a:pPr>
            <a:r>
              <a:rPr lang="en-US" altLang="en-US" sz="4000" b="1" dirty="0">
                <a:latin typeface="Batang" panose="02030600000101010101" pitchFamily="18" charset="-127"/>
              </a:rPr>
              <a:t>Water</a:t>
            </a:r>
          </a:p>
          <a:p>
            <a:pPr algn="ctr">
              <a:lnSpc>
                <a:spcPct val="80000"/>
              </a:lnSpc>
            </a:pPr>
            <a:r>
              <a:rPr lang="en-US" altLang="en-US" sz="4000" b="1" dirty="0">
                <a:latin typeface="Batang" panose="02030600000101010101" pitchFamily="18" charset="-127"/>
              </a:rPr>
              <a:t>Oxygen</a:t>
            </a:r>
            <a:r>
              <a:rPr lang="en-US" altLang="en-US" sz="3200" b="1" dirty="0">
                <a:latin typeface="Batang" panose="02030600000101010101" pitchFamily="18" charset="-127"/>
              </a:rPr>
              <a:t> </a:t>
            </a:r>
            <a:r>
              <a:rPr lang="en-US" altLang="en-US" sz="4400" b="1" dirty="0">
                <a:latin typeface="Batang" panose="02030600000101010101" pitchFamily="18" charset="-127"/>
              </a:rPr>
              <a:t>	</a:t>
            </a:r>
          </a:p>
          <a:p>
            <a:pPr algn="ctr">
              <a:lnSpc>
                <a:spcPct val="80000"/>
              </a:lnSpc>
            </a:pPr>
            <a:r>
              <a:rPr lang="en-US" altLang="en-US" sz="4000" b="1" dirty="0">
                <a:latin typeface="Batang" panose="02030600000101010101" pitchFamily="18" charset="-127"/>
              </a:rPr>
              <a:t>Carbon dioxide</a:t>
            </a:r>
          </a:p>
          <a:p>
            <a:pPr algn="ctr">
              <a:lnSpc>
                <a:spcPct val="80000"/>
              </a:lnSpc>
            </a:pPr>
            <a:r>
              <a:rPr lang="en-US" altLang="en-US" sz="4000" b="1" dirty="0">
                <a:latin typeface="Batang" panose="02030600000101010101" pitchFamily="18" charset="-127"/>
              </a:rPr>
              <a:t>Living organisms</a:t>
            </a:r>
          </a:p>
          <a:p>
            <a:pPr algn="ctr">
              <a:lnSpc>
                <a:spcPct val="80000"/>
              </a:lnSpc>
            </a:pPr>
            <a:r>
              <a:rPr lang="en-US" altLang="en-US" sz="4000" b="1" dirty="0">
                <a:latin typeface="Batang" panose="02030600000101010101" pitchFamily="18" charset="-127"/>
              </a:rPr>
              <a:t>Acid </a:t>
            </a:r>
            <a:r>
              <a:rPr lang="en-US" altLang="en-US" sz="4000" b="1" dirty="0" smtClean="0">
                <a:latin typeface="Batang" panose="02030600000101010101" pitchFamily="18" charset="-127"/>
              </a:rPr>
              <a:t>Rain</a:t>
            </a:r>
          </a:p>
          <a:p>
            <a:pPr algn="ctr">
              <a:lnSpc>
                <a:spcPct val="80000"/>
              </a:lnSpc>
            </a:pPr>
            <a:endParaRPr lang="en-US" altLang="en-US" sz="4000" b="1" dirty="0">
              <a:latin typeface="Batang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en-US" altLang="en-US" sz="4000" b="1" i="1" dirty="0">
                <a:solidFill>
                  <a:srgbClr val="FFFF00"/>
                </a:solidFill>
                <a:latin typeface="Batang" panose="02030600000101010101" pitchFamily="18" charset="-127"/>
              </a:rPr>
              <a:t>Be able to explain or recognize!</a:t>
            </a:r>
            <a:endParaRPr lang="en-US" altLang="en-US" sz="4000" i="1" dirty="0">
              <a:solidFill>
                <a:srgbClr val="FFFF00"/>
              </a:solidFill>
              <a:latin typeface="Batang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endParaRPr lang="en-US" altLang="en-US" sz="4000" b="1" dirty="0">
              <a:latin typeface="Batang" panose="02030600000101010101" pitchFamily="18" charset="-127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11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ideas</a:t>
            </a:r>
          </a:p>
          <a:p>
            <a:endParaRPr lang="en-US" dirty="0"/>
          </a:p>
          <a:p>
            <a:r>
              <a:rPr lang="en-US" dirty="0" smtClean="0"/>
              <a:t>1. How was the Grand Canyon formed compared to Bryce Canyon UT?</a:t>
            </a:r>
          </a:p>
          <a:p>
            <a:r>
              <a:rPr lang="en-US" dirty="0" smtClean="0"/>
              <a:t>2. Which probably occurs first…. ‘plucking’ or ‘deposition’?</a:t>
            </a:r>
          </a:p>
          <a:p>
            <a:r>
              <a:rPr lang="en-US" dirty="0" smtClean="0"/>
              <a:t>3.  Why is sandpaper an example of “abrasion”?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Types of Rocks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Sedimentary </a:t>
            </a:r>
            <a:r>
              <a:rPr lang="en-US" dirty="0" smtClean="0"/>
              <a:t>– layers/strata of sediment get compacted and ‘cemented’</a:t>
            </a:r>
          </a:p>
          <a:p>
            <a:endParaRPr lang="en-US" dirty="0"/>
          </a:p>
          <a:p>
            <a:r>
              <a:rPr lang="en-US" b="1" dirty="0" smtClean="0"/>
              <a:t>Metamorphic</a:t>
            </a:r>
            <a:r>
              <a:rPr lang="en-US" dirty="0" smtClean="0"/>
              <a:t> – Heat and pressure turns any rock into a different kind by changing its mineral makeup</a:t>
            </a:r>
          </a:p>
          <a:p>
            <a:endParaRPr lang="en-US" dirty="0"/>
          </a:p>
          <a:p>
            <a:r>
              <a:rPr lang="en-US" b="1" dirty="0" smtClean="0"/>
              <a:t>Igneous</a:t>
            </a:r>
            <a:r>
              <a:rPr lang="en-US" dirty="0" smtClean="0"/>
              <a:t> – “Fire formed” deep within the earth; usually hardened magma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Rock Cycle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RockCycle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53" y="2054653"/>
            <a:ext cx="5722693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4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460684"/>
            <a:ext cx="8551480" cy="539731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Rock Cycle………</a:t>
            </a:r>
          </a:p>
          <a:p>
            <a:endParaRPr lang="en-US" dirty="0"/>
          </a:p>
          <a:p>
            <a:r>
              <a:rPr lang="en-US" dirty="0" smtClean="0"/>
              <a:t>The whole series of processes on the earth’ surface and in the crust and in the mantle that changes rocks from one kind to another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Question:   Can volcanic activity contribute  to the rock cycle process?   (YES….. Allows igneous rock to be formed and ejected  to the surface)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Is ‘smelting’ a part of the rock cycle ?  (NO…. That’s a man made process for removing iron from iron ore to make steel)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Remember: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2368027"/>
            <a:ext cx="8551480" cy="442844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Weathering </a:t>
            </a:r>
            <a:r>
              <a:rPr lang="en-US" dirty="0" smtClean="0"/>
              <a:t>-  the process in which rocks and other substances  on the Earth’s surface are broken down 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FF00"/>
                </a:solidFill>
              </a:rPr>
              <a:t>Erosion</a:t>
            </a:r>
            <a:r>
              <a:rPr lang="en-US" dirty="0" smtClean="0"/>
              <a:t> – The process in which rock particles are remove d from a location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FF00"/>
                </a:solidFill>
              </a:rPr>
              <a:t>Deposition </a:t>
            </a:r>
            <a:r>
              <a:rPr lang="en-US" dirty="0" smtClean="0"/>
              <a:t>– The process in which sediment (rock particles) are laid down in a new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rock …….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167" y="2667305"/>
            <a:ext cx="4015662" cy="1828800"/>
          </a:xfrm>
        </p:spPr>
      </p:pic>
      <p:sp>
        <p:nvSpPr>
          <p:cNvPr id="5" name="TextBox 4"/>
          <p:cNvSpPr txBox="1"/>
          <p:nvPr/>
        </p:nvSpPr>
        <p:spPr>
          <a:xfrm>
            <a:off x="759865" y="5108755"/>
            <a:ext cx="762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…. A mixture of minerals and other materials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39" y="2429555"/>
            <a:ext cx="8551480" cy="4428445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altLang="en-US" sz="3200" kern="0" dirty="0">
                <a:solidFill>
                  <a:srgbClr val="FFFFFF"/>
                </a:solidFill>
                <a:latin typeface="Arial"/>
              </a:rPr>
              <a:t>Minerals – parts that rocks are made of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altLang="en-US" sz="3200" kern="0" dirty="0">
                <a:solidFill>
                  <a:srgbClr val="DFC08D"/>
                </a:solidFill>
                <a:latin typeface="Arial"/>
              </a:rPr>
              <a:t>Identified by: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r>
              <a:rPr lang="en-US" altLang="en-US" kern="0" dirty="0">
                <a:solidFill>
                  <a:srgbClr val="FF0000"/>
                </a:solidFill>
                <a:latin typeface="Arial"/>
              </a:rPr>
              <a:t>Luster: </a:t>
            </a:r>
            <a:r>
              <a:rPr lang="en-US" altLang="en-US" kern="0" dirty="0">
                <a:solidFill>
                  <a:srgbClr val="FFFFFF"/>
                </a:solidFill>
                <a:latin typeface="Arial"/>
              </a:rPr>
              <a:t>the way something shines in the light, metallic or nonmetallic.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r>
              <a:rPr lang="en-US" altLang="en-US" kern="0" dirty="0">
                <a:solidFill>
                  <a:srgbClr val="FF0000"/>
                </a:solidFill>
                <a:latin typeface="Arial"/>
              </a:rPr>
              <a:t>Splitting: </a:t>
            </a:r>
            <a:r>
              <a:rPr lang="en-US" altLang="en-US" kern="0" dirty="0">
                <a:solidFill>
                  <a:srgbClr val="FFFFFF"/>
                </a:solidFill>
                <a:latin typeface="Arial"/>
              </a:rPr>
              <a:t>the way a mineral breaks apart.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r>
              <a:rPr lang="en-US" altLang="en-US" kern="0" dirty="0">
                <a:solidFill>
                  <a:srgbClr val="FF0000"/>
                </a:solidFill>
                <a:latin typeface="Arial"/>
              </a:rPr>
              <a:t>Streak: </a:t>
            </a:r>
            <a:r>
              <a:rPr lang="en-US" altLang="en-US" kern="0" dirty="0">
                <a:solidFill>
                  <a:srgbClr val="FFFFFF"/>
                </a:solidFill>
                <a:latin typeface="Arial"/>
              </a:rPr>
              <a:t>the color of the powder left when a mineral is rubbed along a rough white tile.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r>
              <a:rPr lang="en-US" altLang="en-US" kern="0" dirty="0">
                <a:solidFill>
                  <a:srgbClr val="FF0000"/>
                </a:solidFill>
                <a:latin typeface="Arial"/>
              </a:rPr>
              <a:t>Hardness: </a:t>
            </a:r>
            <a:r>
              <a:rPr lang="en-US" altLang="en-US" kern="0" dirty="0">
                <a:solidFill>
                  <a:srgbClr val="FFFFFF"/>
                </a:solidFill>
                <a:latin typeface="Arial"/>
              </a:rPr>
              <a:t>the ability of one mineral to scratch another mineral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the moon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0" y="3218370"/>
            <a:ext cx="3048000" cy="2157984"/>
          </a:xfrm>
        </p:spPr>
      </p:pic>
      <p:pic>
        <p:nvPicPr>
          <p:cNvPr id="4" name="Picture 4" descr="Moon Ph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35" y="2286000"/>
            <a:ext cx="5514324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2981411"/>
            <a:ext cx="2712203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4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Mohs</a:t>
            </a:r>
            <a:r>
              <a:rPr lang="en-US" dirty="0" smtClean="0"/>
              <a:t> Hardness Scale……..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1-10</a:t>
            </a:r>
          </a:p>
          <a:p>
            <a:endParaRPr lang="en-US" dirty="0"/>
          </a:p>
          <a:p>
            <a:r>
              <a:rPr lang="en-US" dirty="0" smtClean="0"/>
              <a:t>#1   Very soft, powders easily    TALC</a:t>
            </a:r>
          </a:p>
          <a:p>
            <a:endParaRPr lang="en-US" dirty="0"/>
          </a:p>
          <a:p>
            <a:r>
              <a:rPr lang="en-US" dirty="0" smtClean="0"/>
              <a:t>#10    Very hard, does not scratch    DIAMOND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“trace” or “evidence” of life from the past </a:t>
            </a:r>
          </a:p>
          <a:p>
            <a:endParaRPr lang="en-US" dirty="0"/>
          </a:p>
          <a:p>
            <a:r>
              <a:rPr lang="en-US" dirty="0" smtClean="0"/>
              <a:t>Special Types:  “Trace” fossils show that any organism had BEEN in a location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     “Index” fossils are remains of extinct plants and animals of a KNOWN time period – helps us to see WHEN a layer of rock was deposited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GEOLOGIC TIME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record of approximately WHEN major events in Earth’s history occurred</a:t>
            </a:r>
          </a:p>
          <a:p>
            <a:r>
              <a:rPr lang="en-US" dirty="0" smtClean="0"/>
              <a:t>A record of approximately HOW LONG AGO major life forms arose or vanished   </a:t>
            </a:r>
          </a:p>
          <a:p>
            <a:endParaRPr lang="en-US" dirty="0"/>
          </a:p>
          <a:p>
            <a:r>
              <a:rPr lang="en-US" dirty="0" smtClean="0"/>
              <a:t>ERAS (Precambrian-Paleozoic-Mesozoic-Cenozoic) are divided up into PERIODS    (example: Silurian 438 </a:t>
            </a:r>
            <a:r>
              <a:rPr lang="en-US" dirty="0" err="1" smtClean="0"/>
              <a:t>mya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Jurassic   208 </a:t>
            </a:r>
            <a:r>
              <a:rPr lang="en-US" dirty="0" err="1" smtClean="0"/>
              <a:t>mya</a:t>
            </a:r>
            <a:r>
              <a:rPr lang="en-US" dirty="0" smtClean="0"/>
              <a:t> ……)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026" name="Picture 2" descr="Image result for geologic timel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0" y="1443835"/>
            <a:ext cx="3944278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0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050" name="Picture 2" descr="Image result for geologic timel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45459"/>
            <a:ext cx="777240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87" y="3687762"/>
            <a:ext cx="1381125" cy="1219200"/>
          </a:xfrm>
        </p:spPr>
      </p:pic>
      <p:sp>
        <p:nvSpPr>
          <p:cNvPr id="4" name="TextBox 3"/>
          <p:cNvSpPr txBox="1"/>
          <p:nvPr/>
        </p:nvSpPr>
        <p:spPr>
          <a:xfrm>
            <a:off x="1779671" y="2494417"/>
            <a:ext cx="5638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Day before the test!</a:t>
            </a:r>
            <a:endParaRPr lang="en-US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7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 on other side!!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95" y="2908705"/>
            <a:ext cx="2735384" cy="256032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0" y="2360065"/>
            <a:ext cx="4348973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ad 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ad Bold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ad 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ad Bold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ad 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ad Bold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5243</TotalTime>
  <Words>2202</Words>
  <Application>Microsoft Office PowerPoint</Application>
  <PresentationFormat>On-screen Show (4:3)</PresentationFormat>
  <Paragraphs>312</Paragraphs>
  <Slides>85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85</vt:i4>
      </vt:variant>
    </vt:vector>
  </HeadingPairs>
  <TitlesOfParts>
    <vt:vector size="104" baseType="lpstr">
      <vt:lpstr>Batang</vt:lpstr>
      <vt:lpstr>Arial</vt:lpstr>
      <vt:lpstr>Arial Black</vt:lpstr>
      <vt:lpstr>Bradley Hand ITC</vt:lpstr>
      <vt:lpstr>Calibri</vt:lpstr>
      <vt:lpstr>Comic Sans MS</vt:lpstr>
      <vt:lpstr>Lucida Sans</vt:lpstr>
      <vt:lpstr>Magneto</vt:lpstr>
      <vt:lpstr>Mead Bold</vt:lpstr>
      <vt:lpstr>Symbol</vt:lpstr>
      <vt:lpstr>Times New Roman</vt:lpstr>
      <vt:lpstr>Tw Cen MT</vt:lpstr>
      <vt:lpstr>Tw Cen MT Condensed</vt:lpstr>
      <vt:lpstr>Wingdings</vt:lpstr>
      <vt:lpstr>Wingdings 3</vt:lpstr>
      <vt:lpstr>Integral</vt:lpstr>
      <vt:lpstr>Default Design</vt:lpstr>
      <vt:lpstr>1_Default Design</vt:lpstr>
      <vt:lpstr>2_Default Design</vt:lpstr>
      <vt:lpstr>This Whole Slide show on my teacher page!!</vt:lpstr>
      <vt:lpstr>                     Santan JHS  7th gr            Semester 1 Final Exam Review</vt:lpstr>
      <vt:lpstr>Ummm…. Remember?</vt:lpstr>
      <vt:lpstr>PowerPoint Presentation</vt:lpstr>
      <vt:lpstr>       Rotation causes day &amp; night</vt:lpstr>
      <vt:lpstr>PowerPoint Presentation</vt:lpstr>
      <vt:lpstr>PowerPoint Presentation</vt:lpstr>
      <vt:lpstr>Phases of the moon</vt:lpstr>
      <vt:lpstr>Sun on other side!!</vt:lpstr>
      <vt:lpstr>CERC Essay Topic …..   </vt:lpstr>
      <vt:lpstr>Tides   There are 2 High Tides and 2 Low Tides every day.  There are 2 Spring Tides and 2 Neap Tides each month! </vt:lpstr>
      <vt:lpstr>Spring and Neap Tides</vt:lpstr>
      <vt:lpstr>PowerPoint Presentation</vt:lpstr>
      <vt:lpstr>SOLSTICE  Northern Hemisphere</vt:lpstr>
      <vt:lpstr>Equinoxes</vt:lpstr>
      <vt:lpstr>Stars……….</vt:lpstr>
      <vt:lpstr>Star factS</vt:lpstr>
      <vt:lpstr>How stars are formed</vt:lpstr>
      <vt:lpstr>Orion</vt:lpstr>
      <vt:lpstr>Ursa Major</vt:lpstr>
      <vt:lpstr>Ursa minor</vt:lpstr>
      <vt:lpstr>cygnus</vt:lpstr>
      <vt:lpstr>Scorpius</vt:lpstr>
      <vt:lpstr>Cassiopeia</vt:lpstr>
      <vt:lpstr>PowerPoint Presentation</vt:lpstr>
      <vt:lpstr>How to find Pole Star</vt:lpstr>
      <vt:lpstr>Circumpolar Constellations</vt:lpstr>
      <vt:lpstr>The Circumpolar Stars Northern</vt:lpstr>
      <vt:lpstr>Geology Final</vt:lpstr>
      <vt:lpstr>Layers of the Earth</vt:lpstr>
      <vt:lpstr>PowerPoint Presentation</vt:lpstr>
      <vt:lpstr>Convection Currents</vt:lpstr>
      <vt:lpstr>PowerPoint Presentation</vt:lpstr>
      <vt:lpstr>PowerPoint Presentation</vt:lpstr>
      <vt:lpstr>PowerPoint Presentation</vt:lpstr>
      <vt:lpstr>Key Ideas:</vt:lpstr>
      <vt:lpstr>What is ‘Pangea’?</vt:lpstr>
      <vt:lpstr>PowerPoint Presentation</vt:lpstr>
      <vt:lpstr>Evidence that ‘Pangea’ was real…</vt:lpstr>
      <vt:lpstr>Continental Drift v. Plate Tectonics</vt:lpstr>
      <vt:lpstr>Key ideas:</vt:lpstr>
      <vt:lpstr>Know your plate boundaries</vt:lpstr>
      <vt:lpstr>PowerPoint Presentation</vt:lpstr>
      <vt:lpstr>PowerPoint Presentation</vt:lpstr>
      <vt:lpstr>Key ideas….</vt:lpstr>
      <vt:lpstr>What is subduction?</vt:lpstr>
      <vt:lpstr>       Plate boundary       Force             Fault  </vt:lpstr>
      <vt:lpstr>PowerPoint Presentation</vt:lpstr>
      <vt:lpstr>What are folds?</vt:lpstr>
      <vt:lpstr>PowerPoint Presentation</vt:lpstr>
      <vt:lpstr>Earthquakes</vt:lpstr>
      <vt:lpstr>PowerPoint Presentation</vt:lpstr>
      <vt:lpstr>Seismic Waves</vt:lpstr>
      <vt:lpstr>PowerPoint Presentation</vt:lpstr>
      <vt:lpstr>PowerPoint Presentation</vt:lpstr>
      <vt:lpstr>PowerPoint Presentation</vt:lpstr>
      <vt:lpstr>PowerPoint Presentation</vt:lpstr>
      <vt:lpstr>S-Wave Motion</vt:lpstr>
      <vt:lpstr>PowerPoint Presentation</vt:lpstr>
      <vt:lpstr>The Richter Scale</vt:lpstr>
      <vt:lpstr>The Mercalli Scale</vt:lpstr>
      <vt:lpstr>      The Moment Magnitude Scale</vt:lpstr>
      <vt:lpstr>Volcanos</vt:lpstr>
      <vt:lpstr>Three types of volcanoes:</vt:lpstr>
      <vt:lpstr>PowerPoint Presentation</vt:lpstr>
      <vt:lpstr>PowerPoint Presentation</vt:lpstr>
      <vt:lpstr>Key ideas</vt:lpstr>
      <vt:lpstr>Weathering</vt:lpstr>
      <vt:lpstr>Types of Weathering</vt:lpstr>
      <vt:lpstr>Caused by……</vt:lpstr>
      <vt:lpstr>PowerPoint Presentation</vt:lpstr>
      <vt:lpstr>PowerPoint Presentation</vt:lpstr>
      <vt:lpstr>PowerPoint Presentation</vt:lpstr>
      <vt:lpstr>Types of Rocks</vt:lpstr>
      <vt:lpstr>Rock Cycle</vt:lpstr>
      <vt:lpstr>PowerPoint Presentation</vt:lpstr>
      <vt:lpstr>Remember:</vt:lpstr>
      <vt:lpstr>A rock …….</vt:lpstr>
      <vt:lpstr>Minerals</vt:lpstr>
      <vt:lpstr>Mohs Hardness Scale……..</vt:lpstr>
      <vt:lpstr>Fossils</vt:lpstr>
      <vt:lpstr>GEOLOGIC TIME SCALE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Pysher, Richard</cp:lastModifiedBy>
  <cp:revision>98</cp:revision>
  <cp:lastPrinted>2016-11-30T15:35:41Z</cp:lastPrinted>
  <dcterms:created xsi:type="dcterms:W3CDTF">2013-08-21T19:17:07Z</dcterms:created>
  <dcterms:modified xsi:type="dcterms:W3CDTF">2016-12-16T21:52:04Z</dcterms:modified>
</cp:coreProperties>
</file>